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0" r:id="rId3"/>
    <p:sldId id="279" r:id="rId4"/>
    <p:sldId id="258" r:id="rId5"/>
    <p:sldId id="277" r:id="rId6"/>
    <p:sldId id="260" r:id="rId7"/>
    <p:sldId id="261" r:id="rId8"/>
    <p:sldId id="282" r:id="rId9"/>
    <p:sldId id="283" r:id="rId10"/>
    <p:sldId id="263" r:id="rId11"/>
    <p:sldId id="264" r:id="rId12"/>
    <p:sldId id="272" r:id="rId13"/>
    <p:sldId id="280" r:id="rId14"/>
    <p:sldId id="265" r:id="rId15"/>
    <p:sldId id="266" r:id="rId16"/>
    <p:sldId id="267" r:id="rId17"/>
    <p:sldId id="268" r:id="rId18"/>
    <p:sldId id="269" r:id="rId19"/>
    <p:sldId id="273"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673" autoAdjust="0"/>
  </p:normalViewPr>
  <p:slideViewPr>
    <p:cSldViewPr>
      <p:cViewPr varScale="1">
        <p:scale>
          <a:sx n="57" d="100"/>
          <a:sy n="57" d="100"/>
        </p:scale>
        <p:origin x="-16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ED8B4-3E7F-44D7-9ABB-C2B7C2F74AF4}"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6384A-480E-459E-9FBB-2BF152D845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p:txBody>
      </p:sp>
      <p:sp>
        <p:nvSpPr>
          <p:cNvPr id="4" name="Slide Number Placeholder 3"/>
          <p:cNvSpPr>
            <a:spLocks noGrp="1"/>
          </p:cNvSpPr>
          <p:nvPr>
            <p:ph type="sldNum" sz="quarter" idx="10"/>
          </p:nvPr>
        </p:nvSpPr>
        <p:spPr/>
        <p:txBody>
          <a:bodyPr/>
          <a:lstStyle/>
          <a:p>
            <a:fld id="{1A56384A-480E-459E-9FBB-2BF152D84596}"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ইচ্ছে করলে পাঠ সংশ্লিষ্ট অন্য কোন সৃজনশীল প্রশ্নও দিতে পারেন।</a:t>
            </a:r>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p14="http://schemas.microsoft.com/office/powerpoint/2010/main" xmlns=""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NikoshBAN" pitchFamily="2" charset="0"/>
                <a:cs typeface="NikoshBAN" pitchFamily="2" charset="0"/>
              </a:rPr>
              <a:t>শিক্ষক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মহোদয়</a:t>
            </a:r>
            <a:r>
              <a:rPr lang="en-US" baseline="0" dirty="0" smtClean="0">
                <a:latin typeface="NikoshBAN" pitchFamily="2" charset="0"/>
                <a:cs typeface="NikoshBAN" pitchFamily="2" charset="0"/>
              </a:rPr>
              <a:t> , </a:t>
            </a:r>
            <a:r>
              <a:rPr lang="en-US" baseline="0" dirty="0" err="1" smtClean="0">
                <a:latin typeface="NikoshBAN" pitchFamily="2" charset="0"/>
                <a:cs typeface="NikoshBAN" pitchFamily="2" charset="0"/>
              </a:rPr>
              <a:t>শিক্ষার্থীদেরকে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বল</a:t>
            </a:r>
            <a:r>
              <a:rPr lang="bn-BD" baseline="0" dirty="0" smtClean="0">
                <a:latin typeface="NikoshBAN" pitchFamily="2" charset="0"/>
                <a:cs typeface="NikoshBAN" pitchFamily="2" charset="0"/>
              </a:rPr>
              <a:t>তে পারেন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মেধা</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অনুসারে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কয়টি</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গ্রেডে</a:t>
            </a:r>
            <a:r>
              <a:rPr lang="en-US" baseline="0" dirty="0" err="1" smtClean="0">
                <a:latin typeface="NikoshBAN" pitchFamily="2" charset="0"/>
                <a:cs typeface="NikoshBAN" pitchFamily="2" charset="0"/>
              </a:rPr>
              <a:t>ভাগ</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অথবা এস, এস, সি পরীক্ষায় কয়টি গ্রেডে ফলাফল প্রকাশ করা হয়। এ দ্বারা তোমরা কি বুঝ?</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A56384A-480E-459E-9FBB-2BF152D8459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শিক্ষার্থীদের কাছে প্রশ্ন করতে পারেন বাজারের সকল সাবান গুলোকে এবাভে শ্রেণি বিন্যাস করা যাবে?</a:t>
            </a:r>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বলে দিবেন একই  </a:t>
            </a:r>
            <a:r>
              <a:rPr lang="en-US" baseline="0" dirty="0" smtClean="0">
                <a:latin typeface="NikoshBAN" pitchFamily="2" charset="0"/>
                <a:cs typeface="NikoshBAN" pitchFamily="2" charset="0"/>
              </a:rPr>
              <a:t>18 </a:t>
            </a:r>
            <a:r>
              <a:rPr lang="bn-BD" baseline="0" dirty="0" smtClean="0">
                <a:latin typeface="NikoshBAN" pitchFamily="2" charset="0"/>
                <a:cs typeface="NikoshBAN" pitchFamily="2" charset="0"/>
              </a:rPr>
              <a:t>গ্রুপে অবস্থিত সকল  মৌলের বৈশিষ্ট্য একই রকম।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A56384A-480E-459E-9FBB-2BF152D8459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a:t>
            </a:r>
            <a:r>
              <a:rPr lang="bn-BD" baseline="0" dirty="0" smtClean="0"/>
              <a:t> দেখানোর সময় গুরুত্বপূর্ণ অংশটুকু বার বার দেখাতে পারেন।</a:t>
            </a:r>
            <a:endParaRPr lang="en-US" dirty="0"/>
          </a:p>
        </p:txBody>
      </p:sp>
      <p:sp>
        <p:nvSpPr>
          <p:cNvPr id="4" name="Slide Number Placeholder 3"/>
          <p:cNvSpPr>
            <a:spLocks noGrp="1"/>
          </p:cNvSpPr>
          <p:nvPr>
            <p:ph type="sldNum" sz="quarter" idx="10"/>
          </p:nvPr>
        </p:nvSpPr>
        <p:spPr/>
        <p:txBody>
          <a:bodyPr/>
          <a:lstStyle/>
          <a:p>
            <a:fld id="{1A56384A-480E-459E-9FBB-2BF152D8459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বিষয়টা বুঝিয়ে বলবেন যে প্রথম সারির সবকটি মৌলের রাসায়নিক ধর্ম প্রায় একই রকম।অর্থাৎ এদের একই গ্রুপের একই স্থানে থাকার কথা, কিন্তু বাস্তবিকভাবে এটি সম্ভব নয় বলেই এদের মূল পর্যায় সারণির বাইরে একটি সারিতে রাখা হয়েছে।</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A56384A-480E-459E-9FBB-2BF152D8459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55202-152C-43A0-B92E-08766411E50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55202-152C-43A0-B92E-08766411E50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55202-152C-43A0-B92E-08766411E50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55202-152C-43A0-B92E-08766411E50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55202-152C-43A0-B92E-08766411E50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55202-152C-43A0-B92E-08766411E50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55202-152C-43A0-B92E-08766411E50C}"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55202-152C-43A0-B92E-08766411E50C}"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55202-152C-43A0-B92E-08766411E50C}"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55202-152C-43A0-B92E-08766411E50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55202-152C-43A0-B92E-08766411E50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E33-4257-4FC3-9AA0-A43024DA96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55202-152C-43A0-B92E-08766411E50C}"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E33-4257-4FC3-9AA0-A43024DA96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iodic.gif"/>
          <p:cNvPicPr>
            <a:picLocks noChangeAspect="1"/>
          </p:cNvPicPr>
          <p:nvPr/>
        </p:nvPicPr>
        <p:blipFill>
          <a:blip r:embed="rId2"/>
          <a:stretch>
            <a:fillRect/>
          </a:stretch>
        </p:blipFill>
        <p:spPr>
          <a:xfrm>
            <a:off x="439158" y="1828800"/>
            <a:ext cx="6495042" cy="4800600"/>
          </a:xfrm>
          <a:prstGeom prst="rect">
            <a:avLst/>
          </a:prstGeom>
        </p:spPr>
      </p:pic>
      <p:cxnSp>
        <p:nvCxnSpPr>
          <p:cNvPr id="4" name="Straight Connector 3"/>
          <p:cNvCxnSpPr/>
          <p:nvPr/>
        </p:nvCxnSpPr>
        <p:spPr>
          <a:xfrm rot="5400000" flipH="1" flipV="1">
            <a:off x="37306" y="2171700"/>
            <a:ext cx="14478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00" y="1447800"/>
            <a:ext cx="6934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143000"/>
            <a:ext cx="1295400" cy="769441"/>
          </a:xfrm>
          <a:prstGeom prst="rect">
            <a:avLst/>
          </a:prstGeom>
          <a:noFill/>
        </p:spPr>
        <p:txBody>
          <a:bodyPr wrap="square" rtlCol="0">
            <a:spAutoFit/>
          </a:bodyPr>
          <a:lstStyle/>
          <a:p>
            <a:pPr algn="ctr"/>
            <a:r>
              <a:rPr lang="bn-BD" sz="4400" dirty="0" smtClean="0">
                <a:latin typeface="NikoshBAN" pitchFamily="2" charset="0"/>
                <a:cs typeface="NikoshBAN" pitchFamily="2" charset="0"/>
              </a:rPr>
              <a:t>গ্রুপ</a:t>
            </a:r>
            <a:endParaRPr lang="en-US" sz="4400" dirty="0">
              <a:latin typeface="NikoshBAN" pitchFamily="2" charset="0"/>
              <a:cs typeface="NikoshBAN" pitchFamily="2" charset="0"/>
            </a:endParaRPr>
          </a:p>
        </p:txBody>
      </p:sp>
      <p:cxnSp>
        <p:nvCxnSpPr>
          <p:cNvPr id="10" name="Straight Arrow Connector 9"/>
          <p:cNvCxnSpPr/>
          <p:nvPr/>
        </p:nvCxnSpPr>
        <p:spPr>
          <a:xfrm>
            <a:off x="6934200" y="3048000"/>
            <a:ext cx="762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0" y="2667000"/>
            <a:ext cx="1447800" cy="769441"/>
          </a:xfrm>
          <a:prstGeom prst="rect">
            <a:avLst/>
          </a:prstGeom>
          <a:noFill/>
        </p:spPr>
        <p:txBody>
          <a:bodyPr wrap="square" rtlCol="0">
            <a:spAutoFit/>
          </a:bodyPr>
          <a:lstStyle/>
          <a:p>
            <a:pPr algn="ctr"/>
            <a:r>
              <a:rPr lang="bn-BD" sz="4400" dirty="0" smtClean="0">
                <a:latin typeface="NikoshBAN" pitchFamily="2" charset="0"/>
                <a:cs typeface="NikoshBAN" pitchFamily="2" charset="0"/>
              </a:rPr>
              <a:t>পর্যায়</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mendeliv.jpg"/>
          <p:cNvPicPr>
            <a:picLocks noChangeAspect="1"/>
          </p:cNvPicPr>
          <p:nvPr/>
        </p:nvPicPr>
        <p:blipFill>
          <a:blip r:embed="rId2"/>
          <a:stretch>
            <a:fillRect/>
          </a:stretch>
        </p:blipFill>
        <p:spPr>
          <a:xfrm>
            <a:off x="5029200" y="381000"/>
            <a:ext cx="3657600" cy="4839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143000" y="5791200"/>
            <a:ext cx="5791200" cy="523220"/>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প্রবর্তকঃ রাশিয়ান বিজ্ঞানী দিমিত্রী মেন্ডেলিফ</a:t>
            </a:r>
            <a:endParaRPr lang="en-US" sz="2800" dirty="0">
              <a:latin typeface="NikoshBAN" pitchFamily="2" charset="0"/>
              <a:cs typeface="NikoshBAN" pitchFamily="2" charset="0"/>
            </a:endParaRPr>
          </a:p>
        </p:txBody>
      </p:sp>
      <p:pic>
        <p:nvPicPr>
          <p:cNvPr id="4" name="Picture 3" descr="periodic tablde.jpg"/>
          <p:cNvPicPr>
            <a:picLocks noChangeAspect="1"/>
          </p:cNvPicPr>
          <p:nvPr/>
        </p:nvPicPr>
        <p:blipFill>
          <a:blip r:embed="rId3"/>
          <a:stretch>
            <a:fillRect/>
          </a:stretch>
        </p:blipFill>
        <p:spPr>
          <a:xfrm>
            <a:off x="228600" y="533400"/>
            <a:ext cx="4476161" cy="3352800"/>
          </a:xfrm>
          <a:prstGeom prst="rect">
            <a:avLst/>
          </a:prstGeom>
        </p:spPr>
      </p:pic>
      <p:sp>
        <p:nvSpPr>
          <p:cNvPr id="5" name="TextBox 4"/>
          <p:cNvSpPr txBox="1"/>
          <p:nvPr/>
        </p:nvSpPr>
        <p:spPr>
          <a:xfrm>
            <a:off x="3124200" y="5715000"/>
            <a:ext cx="3276600" cy="646331"/>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3600" dirty="0" smtClean="0">
                <a:latin typeface="NikoshBAN" pitchFamily="2" charset="0"/>
                <a:cs typeface="NikoshBAN" pitchFamily="2" charset="0"/>
              </a:rPr>
              <a:t>সালঃ ১৮৬৯ খ্রিস্টাব্দ</a:t>
            </a:r>
            <a:endParaRPr lang="en-US" sz="3600" dirty="0">
              <a:latin typeface="NikoshBAN" pitchFamily="2" charset="0"/>
              <a:cs typeface="NikoshBAN" pitchFamily="2" charset="0"/>
            </a:endParaRPr>
          </a:p>
        </p:txBody>
      </p:sp>
      <p:sp>
        <p:nvSpPr>
          <p:cNvPr id="6" name="TextBox 5"/>
          <p:cNvSpPr txBox="1"/>
          <p:nvPr/>
        </p:nvSpPr>
        <p:spPr>
          <a:xfrm>
            <a:off x="2286000" y="5715000"/>
            <a:ext cx="4191000" cy="523220"/>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লোকটিকে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চিন</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7" name="TextBox 6"/>
          <p:cNvSpPr txBox="1"/>
          <p:nvPr/>
        </p:nvSpPr>
        <p:spPr>
          <a:xfrm>
            <a:off x="762000" y="5791200"/>
            <a:ext cx="77724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পাশের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চিত্রের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লোকটির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8" name="TextBox 7"/>
          <p:cNvSpPr txBox="1"/>
          <p:nvPr/>
        </p:nvSpPr>
        <p:spPr>
          <a:xfrm>
            <a:off x="2514600" y="5715000"/>
            <a:ext cx="4038600" cy="523220"/>
          </a:xfrm>
          <a:prstGeom prst="rect">
            <a:avLst/>
          </a:prstGeom>
          <a:noFill/>
        </p:spPr>
        <p:txBody>
          <a:bodyPr wrap="square" rtlCol="0">
            <a:spAutoFit/>
          </a:bodyPr>
          <a:lstStyle/>
          <a:p>
            <a:r>
              <a:rPr lang="bn-BD" sz="2800" dirty="0" smtClean="0">
                <a:latin typeface="NikoshBAN" pitchFamily="2" charset="0"/>
                <a:cs typeface="NikoshBAN" pitchFamily="2" charset="0"/>
              </a:rPr>
              <a:t>তিনি হচ্ছেন পর্যায় সারণির জনক।</a:t>
            </a:r>
            <a:endParaRPr lang="en-US" sz="2800" dirty="0">
              <a:latin typeface="NikoshBAN" pitchFamily="2" charset="0"/>
              <a:cs typeface="NikoshBAN" pitchFamily="2" charset="0"/>
            </a:endParaRPr>
          </a:p>
        </p:txBody>
      </p:sp>
      <p:sp>
        <p:nvSpPr>
          <p:cNvPr id="9" name="Curved Up Arrow 8"/>
          <p:cNvSpPr/>
          <p:nvPr/>
        </p:nvSpPr>
        <p:spPr>
          <a:xfrm>
            <a:off x="2819400" y="3810000"/>
            <a:ext cx="3124200" cy="11430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6"/>
                                        </p:tgtEl>
                                      </p:cBhvr>
                                    </p:animEffect>
                                    <p:anim calcmode="lin" valueType="num">
                                      <p:cBhvr>
                                        <p:cTn id="14"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7" dur="1000"/>
                                        <p:tgtEl>
                                          <p:spTgt spid="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6"/>
                                        </p:tgtEl>
                                        <p:attrNameLst>
                                          <p:attrName>style.rotation</p:attrName>
                                        </p:attrNameLst>
                                      </p:cBhvr>
                                      <p:tavLst>
                                        <p:tav tm="0">
                                          <p:val>
                                            <p:fltVal val="0"/>
                                          </p:val>
                                        </p:tav>
                                        <p:tav tm="100000">
                                          <p:val>
                                            <p:fltVal val="-90"/>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ppt_x</p:attrName>
                                        </p:attrNameLst>
                                      </p:cBhvr>
                                      <p:tavLst>
                                        <p:tav tm="0">
                                          <p:val>
                                            <p:strVal val="#ppt_x-.2"/>
                                          </p:val>
                                        </p:tav>
                                        <p:tav tm="100000">
                                          <p:val>
                                            <p:strVal val="#ppt_x"/>
                                          </p:val>
                                        </p:tav>
                                      </p:tavLst>
                                    </p:anim>
                                    <p:anim calcmode="lin" valueType="num">
                                      <p:cBhvr>
                                        <p:cTn id="2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3"/>
                                        </p:tgtEl>
                                      </p:cBhvr>
                                    </p:animEffect>
                                    <p:anim calcmode="lin" valueType="num">
                                      <p:cBhvr>
                                        <p:cTn id="33"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36" dur="1000"/>
                                        <p:tgtEl>
                                          <p:spTgt spid="3"/>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3"/>
                                        </p:tgtEl>
                                        <p:attrNameLst>
                                          <p:attrName>style.rotation</p:attrName>
                                        </p:attrNameLst>
                                      </p:cBhvr>
                                      <p:tavLst>
                                        <p:tav tm="0">
                                          <p:val>
                                            <p:fltVal val="0"/>
                                          </p:val>
                                        </p:tav>
                                        <p:tav tm="100000">
                                          <p:val>
                                            <p:fltVal val="-90"/>
                                          </p:val>
                                        </p:tav>
                                      </p:tavLst>
                                    </p:anim>
                                    <p:set>
                                      <p:cBhvr>
                                        <p:cTn id="40" dur="1" fill="hold">
                                          <p:stCondLst>
                                            <p:cond delay="9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ppt_x</p:attrName>
                                        </p:attrNameLst>
                                      </p:cBhvr>
                                      <p:tavLst>
                                        <p:tav tm="0">
                                          <p:val>
                                            <p:strVal val="#ppt_x-.2"/>
                                          </p:val>
                                        </p:tav>
                                        <p:tav tm="100000">
                                          <p:val>
                                            <p:strVal val="#ppt_x"/>
                                          </p:val>
                                        </p:tav>
                                      </p:tavLst>
                                    </p:anim>
                                    <p:anim calcmode="lin" valueType="num">
                                      <p:cBhvr>
                                        <p:cTn id="4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000" fill="hold"/>
                                        <p:tgtEl>
                                          <p:spTgt spid="9"/>
                                        </p:tgtEl>
                                        <p:attrNameLst>
                                          <p:attrName>ppt_w</p:attrName>
                                        </p:attrNameLst>
                                      </p:cBhvr>
                                      <p:tavLst>
                                        <p:tav tm="0">
                                          <p:val>
                                            <p:fltVal val="0"/>
                                          </p:val>
                                        </p:tav>
                                        <p:tav tm="100000">
                                          <p:val>
                                            <p:strVal val="#ppt_w"/>
                                          </p:val>
                                        </p:tav>
                                      </p:tavLst>
                                    </p:anim>
                                    <p:anim calcmode="lin" valueType="num">
                                      <p:cBhvr>
                                        <p:cTn id="53" dur="3000" fill="hold"/>
                                        <p:tgtEl>
                                          <p:spTgt spid="9"/>
                                        </p:tgtEl>
                                        <p:attrNameLst>
                                          <p:attrName>ppt_h</p:attrName>
                                        </p:attrNameLst>
                                      </p:cBhvr>
                                      <p:tavLst>
                                        <p:tav tm="0">
                                          <p:val>
                                            <p:fltVal val="0"/>
                                          </p:val>
                                        </p:tav>
                                        <p:tav tm="100000">
                                          <p:val>
                                            <p:strVal val="#ppt_h"/>
                                          </p:val>
                                        </p:tav>
                                      </p:tavLst>
                                    </p:anim>
                                    <p:animEffect transition="in" filter="fade">
                                      <p:cBhvr>
                                        <p:cTn id="54" dur="3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ppt_x</p:attrName>
                                        </p:attrNameLst>
                                      </p:cBhvr>
                                      <p:tavLst>
                                        <p:tav tm="0">
                                          <p:val>
                                            <p:strVal val="#ppt_x-.2"/>
                                          </p:val>
                                        </p:tav>
                                        <p:tav tm="100000">
                                          <p:val>
                                            <p:strVal val="#ppt_x"/>
                                          </p:val>
                                        </p:tav>
                                      </p:tavLst>
                                    </p:anim>
                                    <p:anim calcmode="lin" valueType="num">
                                      <p:cBhvr>
                                        <p:cTn id="6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xit" presetSubtype="0" fill="hold" grpId="1" nodeType="clickEffect">
                                  <p:stCondLst>
                                    <p:cond delay="0"/>
                                  </p:stCondLst>
                                  <p:childTnLst>
                                    <p:animEffect transition="out" filter="fade">
                                      <p:cBhvr>
                                        <p:cTn id="65" dur="1000" accel="50000">
                                          <p:stCondLst>
                                            <p:cond delay="0"/>
                                          </p:stCondLst>
                                        </p:cTn>
                                        <p:tgtEl>
                                          <p:spTgt spid="7"/>
                                        </p:tgtEl>
                                      </p:cBhvr>
                                    </p:animEffect>
                                    <p:anim calcmode="lin" valueType="num">
                                      <p:cBhvr>
                                        <p:cTn id="66"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67"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68"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69" dur="1000"/>
                                        <p:tgtEl>
                                          <p:spTgt spid="7"/>
                                        </p:tgtEl>
                                        <p:attrNameLst>
                                          <p:attrName>ppt_h</p:attrName>
                                        </p:attrNameLst>
                                      </p:cBhvr>
                                      <p:tavLst>
                                        <p:tav tm="0">
                                          <p:val>
                                            <p:strVal val="ppt_h"/>
                                          </p:val>
                                        </p:tav>
                                        <p:tav tm="100000">
                                          <p:val>
                                            <p:strVal val="ppt_h"/>
                                          </p:val>
                                        </p:tav>
                                      </p:tavLst>
                                    </p:anim>
                                    <p:anim calcmode="lin" valueType="num">
                                      <p:cBhvr>
                                        <p:cTn id="70"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1"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72" dur="500" accel="50000">
                                          <p:stCondLst>
                                            <p:cond delay="500"/>
                                          </p:stCondLst>
                                        </p:cTn>
                                        <p:tgtEl>
                                          <p:spTgt spid="7"/>
                                        </p:tgtEl>
                                        <p:attrNameLst>
                                          <p:attrName>style.rotation</p:attrName>
                                        </p:attrNameLst>
                                      </p:cBhvr>
                                      <p:tavLst>
                                        <p:tav tm="0">
                                          <p:val>
                                            <p:fltVal val="0"/>
                                          </p:val>
                                        </p:tav>
                                        <p:tav tm="100000">
                                          <p:val>
                                            <p:fltVal val="-90"/>
                                          </p:val>
                                        </p:tav>
                                      </p:tavLst>
                                    </p:anim>
                                    <p:set>
                                      <p:cBhvr>
                                        <p:cTn id="73" dur="1" fill="hold">
                                          <p:stCondLst>
                                            <p:cond delay="999"/>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1000" fill="hold"/>
                                        <p:tgtEl>
                                          <p:spTgt spid="8"/>
                                        </p:tgtEl>
                                        <p:attrNameLst>
                                          <p:attrName>ppt_x</p:attrName>
                                        </p:attrNameLst>
                                      </p:cBhvr>
                                      <p:tavLst>
                                        <p:tav tm="0">
                                          <p:val>
                                            <p:strVal val="#ppt_x-.2"/>
                                          </p:val>
                                        </p:tav>
                                        <p:tav tm="100000">
                                          <p:val>
                                            <p:strVal val="#ppt_x"/>
                                          </p:val>
                                        </p:tav>
                                      </p:tavLst>
                                    </p:anim>
                                    <p:anim calcmode="lin" valueType="num">
                                      <p:cBhvr>
                                        <p:cTn id="7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xit" presetSubtype="0" fill="hold" grpId="1" nodeType="clickEffect">
                                  <p:stCondLst>
                                    <p:cond delay="0"/>
                                  </p:stCondLst>
                                  <p:childTnLst>
                                    <p:animEffect transition="out" filter="fade">
                                      <p:cBhvr>
                                        <p:cTn id="84" dur="1000" accel="50000">
                                          <p:stCondLst>
                                            <p:cond delay="0"/>
                                          </p:stCondLst>
                                        </p:cTn>
                                        <p:tgtEl>
                                          <p:spTgt spid="8"/>
                                        </p:tgtEl>
                                      </p:cBhvr>
                                    </p:animEffect>
                                    <p:anim calcmode="lin" valueType="num">
                                      <p:cBhvr>
                                        <p:cTn id="85"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86"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87"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88" dur="1000"/>
                                        <p:tgtEl>
                                          <p:spTgt spid="8"/>
                                        </p:tgtEl>
                                        <p:attrNameLst>
                                          <p:attrName>ppt_h</p:attrName>
                                        </p:attrNameLst>
                                      </p:cBhvr>
                                      <p:tavLst>
                                        <p:tav tm="0">
                                          <p:val>
                                            <p:strVal val="ppt_h"/>
                                          </p:val>
                                        </p:tav>
                                        <p:tav tm="100000">
                                          <p:val>
                                            <p:strVal val="ppt_h"/>
                                          </p:val>
                                        </p:tav>
                                      </p:tavLst>
                                    </p:anim>
                                    <p:anim calcmode="lin" valueType="num">
                                      <p:cBhvr>
                                        <p:cTn id="89"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0"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91" dur="500" accel="50000">
                                          <p:stCondLst>
                                            <p:cond delay="500"/>
                                          </p:stCondLst>
                                        </p:cTn>
                                        <p:tgtEl>
                                          <p:spTgt spid="8"/>
                                        </p:tgtEl>
                                        <p:attrNameLst>
                                          <p:attrName>style.rotation</p:attrName>
                                        </p:attrNameLst>
                                      </p:cBhvr>
                                      <p:tavLst>
                                        <p:tav tm="0">
                                          <p:val>
                                            <p:fltVal val="0"/>
                                          </p:val>
                                        </p:tav>
                                        <p:tav tm="100000">
                                          <p:val>
                                            <p:fltVal val="-90"/>
                                          </p:val>
                                        </p:tav>
                                      </p:tavLst>
                                    </p:anim>
                                    <p:set>
                                      <p:cBhvr>
                                        <p:cTn id="92" dur="1" fill="hold">
                                          <p:stCondLst>
                                            <p:cond delay="999"/>
                                          </p:stCondLst>
                                        </p:cTn>
                                        <p:tgtEl>
                                          <p:spTgt spid="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1000" fill="hold"/>
                                        <p:tgtEl>
                                          <p:spTgt spid="5"/>
                                        </p:tgtEl>
                                        <p:attrNameLst>
                                          <p:attrName>ppt_x</p:attrName>
                                        </p:attrNameLst>
                                      </p:cBhvr>
                                      <p:tavLst>
                                        <p:tav tm="0">
                                          <p:val>
                                            <p:strVal val="#ppt_x-.2"/>
                                          </p:val>
                                        </p:tav>
                                        <p:tav tm="100000">
                                          <p:val>
                                            <p:strVal val="#ppt_x"/>
                                          </p:val>
                                        </p:tav>
                                      </p:tavLst>
                                    </p:anim>
                                    <p:anim calcmode="lin" valueType="num">
                                      <p:cBhvr>
                                        <p:cTn id="9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p:bldP spid="6" grpId="1"/>
      <p:bldP spid="7" grpId="0"/>
      <p:bldP spid="7" grpId="1"/>
      <p:bldP spid="8" grpId="0"/>
      <p:bldP spid="8" grpId="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715294" y="3771900"/>
            <a:ext cx="4801394"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143794" y="3733800"/>
            <a:ext cx="4877594"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469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7494"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24694"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8094" y="3771106"/>
            <a:ext cx="480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91494" y="3771106"/>
            <a:ext cx="480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362994" y="3733006"/>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96394" y="3733006"/>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734594" y="3733006"/>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77494" y="3771106"/>
            <a:ext cx="464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687094" y="3694906"/>
            <a:ext cx="449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91894" y="3771106"/>
            <a:ext cx="464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5410994" y="3658394"/>
            <a:ext cx="4648200" cy="74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77794" y="3733006"/>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8600" y="1371600"/>
            <a:ext cx="8610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97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353594" y="3658394"/>
            <a:ext cx="4495800" cy="74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0947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200" y="685800"/>
            <a:ext cx="8763000"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dirty="0" smtClean="0"/>
              <a:t>    1     2      3      4   5    6     7      8     9    10 11  12  13  14   15 16  17   18</a:t>
            </a:r>
            <a:endParaRPr lang="en-US" sz="2400" dirty="0"/>
          </a:p>
        </p:txBody>
      </p:sp>
      <p:cxnSp>
        <p:nvCxnSpPr>
          <p:cNvPr id="34" name="Straight Connector 33"/>
          <p:cNvCxnSpPr/>
          <p:nvPr/>
        </p:nvCxnSpPr>
        <p:spPr>
          <a:xfrm rot="5400000">
            <a:off x="5944394" y="3733006"/>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600" y="2819400"/>
            <a:ext cx="8610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8600" y="3429000"/>
            <a:ext cx="8534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41148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 y="48006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0" y="54102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943600"/>
            <a:ext cx="8763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00" y="2209800"/>
            <a:ext cx="8458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0" y="1600200"/>
            <a:ext cx="228600" cy="461665"/>
          </a:xfrm>
          <a:prstGeom prst="rect">
            <a:avLst/>
          </a:prstGeom>
          <a:noFill/>
        </p:spPr>
        <p:txBody>
          <a:bodyPr wrap="square" rtlCol="0">
            <a:spAutoFit/>
          </a:bodyPr>
          <a:lstStyle/>
          <a:p>
            <a:r>
              <a:rPr lang="en-US" sz="2400" dirty="0" smtClean="0"/>
              <a:t>1</a:t>
            </a:r>
            <a:endParaRPr lang="en-US" sz="2400" dirty="0"/>
          </a:p>
        </p:txBody>
      </p:sp>
      <p:sp>
        <p:nvSpPr>
          <p:cNvPr id="51" name="TextBox 50"/>
          <p:cNvSpPr txBox="1"/>
          <p:nvPr/>
        </p:nvSpPr>
        <p:spPr>
          <a:xfrm>
            <a:off x="0" y="2286000"/>
            <a:ext cx="228600" cy="461665"/>
          </a:xfrm>
          <a:prstGeom prst="rect">
            <a:avLst/>
          </a:prstGeom>
          <a:noFill/>
        </p:spPr>
        <p:txBody>
          <a:bodyPr wrap="square" rtlCol="0">
            <a:spAutoFit/>
          </a:bodyPr>
          <a:lstStyle/>
          <a:p>
            <a:r>
              <a:rPr lang="en-US" sz="2400" dirty="0" smtClean="0"/>
              <a:t>2</a:t>
            </a:r>
            <a:endParaRPr lang="en-US" sz="2400" dirty="0"/>
          </a:p>
        </p:txBody>
      </p:sp>
      <p:sp>
        <p:nvSpPr>
          <p:cNvPr id="52" name="TextBox 51"/>
          <p:cNvSpPr txBox="1"/>
          <p:nvPr/>
        </p:nvSpPr>
        <p:spPr>
          <a:xfrm>
            <a:off x="0" y="2971800"/>
            <a:ext cx="228600" cy="461665"/>
          </a:xfrm>
          <a:prstGeom prst="rect">
            <a:avLst/>
          </a:prstGeom>
          <a:noFill/>
        </p:spPr>
        <p:txBody>
          <a:bodyPr wrap="square" rtlCol="0">
            <a:spAutoFit/>
          </a:bodyPr>
          <a:lstStyle/>
          <a:p>
            <a:r>
              <a:rPr lang="en-US" sz="2400" dirty="0" smtClean="0"/>
              <a:t>3</a:t>
            </a:r>
            <a:endParaRPr lang="en-US" sz="2400" dirty="0"/>
          </a:p>
        </p:txBody>
      </p:sp>
      <p:sp>
        <p:nvSpPr>
          <p:cNvPr id="53" name="TextBox 52"/>
          <p:cNvSpPr txBox="1"/>
          <p:nvPr/>
        </p:nvSpPr>
        <p:spPr>
          <a:xfrm>
            <a:off x="0" y="3581400"/>
            <a:ext cx="228600" cy="523220"/>
          </a:xfrm>
          <a:prstGeom prst="rect">
            <a:avLst/>
          </a:prstGeom>
          <a:noFill/>
        </p:spPr>
        <p:txBody>
          <a:bodyPr wrap="square" rtlCol="0">
            <a:spAutoFit/>
          </a:bodyPr>
          <a:lstStyle/>
          <a:p>
            <a:r>
              <a:rPr lang="en-US" sz="2800" dirty="0" smtClean="0"/>
              <a:t>4</a:t>
            </a:r>
            <a:endParaRPr lang="en-US" sz="2800" dirty="0"/>
          </a:p>
        </p:txBody>
      </p:sp>
      <p:sp>
        <p:nvSpPr>
          <p:cNvPr id="54" name="TextBox 53"/>
          <p:cNvSpPr txBox="1"/>
          <p:nvPr/>
        </p:nvSpPr>
        <p:spPr>
          <a:xfrm>
            <a:off x="0" y="4267200"/>
            <a:ext cx="228600" cy="523220"/>
          </a:xfrm>
          <a:prstGeom prst="rect">
            <a:avLst/>
          </a:prstGeom>
          <a:noFill/>
        </p:spPr>
        <p:txBody>
          <a:bodyPr wrap="square" rtlCol="0">
            <a:spAutoFit/>
          </a:bodyPr>
          <a:lstStyle/>
          <a:p>
            <a:r>
              <a:rPr lang="en-US" sz="2800" dirty="0" smtClean="0"/>
              <a:t>5</a:t>
            </a:r>
            <a:endParaRPr lang="en-US" sz="2800" dirty="0"/>
          </a:p>
        </p:txBody>
      </p:sp>
      <p:sp>
        <p:nvSpPr>
          <p:cNvPr id="55" name="TextBox 54"/>
          <p:cNvSpPr txBox="1"/>
          <p:nvPr/>
        </p:nvSpPr>
        <p:spPr>
          <a:xfrm>
            <a:off x="-76200" y="4876800"/>
            <a:ext cx="228600" cy="523220"/>
          </a:xfrm>
          <a:prstGeom prst="rect">
            <a:avLst/>
          </a:prstGeom>
          <a:noFill/>
        </p:spPr>
        <p:txBody>
          <a:bodyPr wrap="square" rtlCol="0">
            <a:spAutoFit/>
          </a:bodyPr>
          <a:lstStyle/>
          <a:p>
            <a:r>
              <a:rPr lang="en-US" sz="2800" dirty="0" smtClean="0"/>
              <a:t>6</a:t>
            </a:r>
            <a:endParaRPr lang="en-US" sz="2800" dirty="0"/>
          </a:p>
        </p:txBody>
      </p:sp>
      <p:sp>
        <p:nvSpPr>
          <p:cNvPr id="56" name="TextBox 55"/>
          <p:cNvSpPr txBox="1"/>
          <p:nvPr/>
        </p:nvSpPr>
        <p:spPr>
          <a:xfrm>
            <a:off x="-76200" y="5562600"/>
            <a:ext cx="228600" cy="523220"/>
          </a:xfrm>
          <a:prstGeom prst="rect">
            <a:avLst/>
          </a:prstGeom>
          <a:noFill/>
        </p:spPr>
        <p:txBody>
          <a:bodyPr wrap="square" rtlCol="0">
            <a:spAutoFit/>
          </a:bodyPr>
          <a:lstStyle/>
          <a:p>
            <a:r>
              <a:rPr lang="en-US" sz="2800" dirty="0" smtClean="0"/>
              <a:t>7</a:t>
            </a:r>
            <a:endParaRPr lang="en-US" sz="2800" dirty="0"/>
          </a:p>
        </p:txBody>
      </p:sp>
      <p:sp>
        <p:nvSpPr>
          <p:cNvPr id="57" name="TextBox 56"/>
          <p:cNvSpPr txBox="1"/>
          <p:nvPr/>
        </p:nvSpPr>
        <p:spPr>
          <a:xfrm>
            <a:off x="762000" y="6305490"/>
            <a:ext cx="7848600" cy="40011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dirty="0" err="1" smtClean="0">
                <a:latin typeface="NikoshBAN" pitchFamily="2" charset="0"/>
                <a:cs typeface="NikoshBAN" pitchFamily="2" charset="0"/>
              </a:rPr>
              <a:t>একই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গ্রুপের</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সকল</a:t>
            </a:r>
            <a:r>
              <a:rPr lang="en-US" sz="2000" dirty="0" smtClean="0">
                <a:latin typeface="NikoshBAN" pitchFamily="2" charset="0"/>
                <a:cs typeface="NikoshBAN" pitchFamily="2" charset="0"/>
              </a:rPr>
              <a:t> ম</a:t>
            </a:r>
            <a:r>
              <a:rPr lang="bn-BD" sz="2000" dirty="0" smtClean="0">
                <a:latin typeface="NikoshBAN" pitchFamily="2" charset="0"/>
                <a:cs typeface="NikoshBAN" pitchFamily="2" charset="0"/>
              </a:rPr>
              <a:t>ৌলের বৈশিষ্ট্য প্রায় এক রকম । যেমন গ্রুপ ১৮ এর মৌলগুলো সকলেই নিষ্ক্রিয়। </a:t>
            </a:r>
            <a:endParaRPr lang="en-US" sz="2000" dirty="0">
              <a:latin typeface="NikoshBAN" pitchFamily="2" charset="0"/>
              <a:cs typeface="NikoshBAN" pitchFamily="2" charset="0"/>
            </a:endParaRPr>
          </a:p>
        </p:txBody>
      </p:sp>
      <p:sp>
        <p:nvSpPr>
          <p:cNvPr id="42" name="TextBox 41"/>
          <p:cNvSpPr txBox="1"/>
          <p:nvPr/>
        </p:nvSpPr>
        <p:spPr>
          <a:xfrm>
            <a:off x="11506200" y="5029200"/>
            <a:ext cx="685800" cy="523220"/>
          </a:xfrm>
          <a:prstGeom prst="rect">
            <a:avLst/>
          </a:prstGeom>
          <a:noFill/>
        </p:spPr>
        <p:txBody>
          <a:bodyPr wrap="square" rtlCol="0">
            <a:spAutoFit/>
          </a:bodyPr>
          <a:lstStyle/>
          <a:p>
            <a:r>
              <a:rPr lang="en-US" sz="2800" dirty="0" smtClean="0">
                <a:solidFill>
                  <a:schemeClr val="tx1">
                    <a:lumMod val="95000"/>
                    <a:lumOff val="5000"/>
                  </a:schemeClr>
                </a:solidFill>
              </a:rPr>
              <a:t>He</a:t>
            </a:r>
            <a:endParaRPr lang="en-US" sz="2800" dirty="0">
              <a:solidFill>
                <a:schemeClr val="tx1">
                  <a:lumMod val="95000"/>
                  <a:lumOff val="5000"/>
                </a:schemeClr>
              </a:solidFill>
            </a:endParaRPr>
          </a:p>
        </p:txBody>
      </p:sp>
      <p:sp>
        <p:nvSpPr>
          <p:cNvPr id="44" name="TextBox 43"/>
          <p:cNvSpPr txBox="1"/>
          <p:nvPr/>
        </p:nvSpPr>
        <p:spPr>
          <a:xfrm>
            <a:off x="11658600" y="6019800"/>
            <a:ext cx="685800" cy="523220"/>
          </a:xfrm>
          <a:prstGeom prst="rect">
            <a:avLst/>
          </a:prstGeom>
          <a:noFill/>
        </p:spPr>
        <p:txBody>
          <a:bodyPr wrap="square" rtlCol="0">
            <a:spAutoFit/>
          </a:bodyPr>
          <a:lstStyle/>
          <a:p>
            <a:r>
              <a:rPr lang="en-US" sz="2800" dirty="0" smtClean="0">
                <a:solidFill>
                  <a:schemeClr val="tx1">
                    <a:lumMod val="95000"/>
                    <a:lumOff val="5000"/>
                  </a:schemeClr>
                </a:solidFill>
              </a:rPr>
              <a:t>Ne</a:t>
            </a:r>
            <a:endParaRPr lang="en-US" sz="2800" dirty="0">
              <a:solidFill>
                <a:schemeClr val="tx1">
                  <a:lumMod val="95000"/>
                  <a:lumOff val="5000"/>
                </a:schemeClr>
              </a:solidFill>
            </a:endParaRPr>
          </a:p>
        </p:txBody>
      </p:sp>
      <p:sp>
        <p:nvSpPr>
          <p:cNvPr id="45" name="TextBox 44"/>
          <p:cNvSpPr txBox="1"/>
          <p:nvPr/>
        </p:nvSpPr>
        <p:spPr>
          <a:xfrm>
            <a:off x="11125200" y="6334780"/>
            <a:ext cx="533400" cy="523220"/>
          </a:xfrm>
          <a:prstGeom prst="rect">
            <a:avLst/>
          </a:prstGeom>
          <a:noFill/>
        </p:spPr>
        <p:txBody>
          <a:bodyPr wrap="square" rtlCol="0">
            <a:spAutoFit/>
          </a:bodyPr>
          <a:lstStyle/>
          <a:p>
            <a:r>
              <a:rPr lang="en-US" sz="2800" dirty="0" err="1" smtClean="0">
                <a:solidFill>
                  <a:schemeClr val="tx1">
                    <a:lumMod val="95000"/>
                    <a:lumOff val="5000"/>
                  </a:schemeClr>
                </a:solidFill>
              </a:rPr>
              <a:t>Ar</a:t>
            </a:r>
            <a:endParaRPr lang="en-US" sz="2800" dirty="0">
              <a:solidFill>
                <a:schemeClr val="tx1">
                  <a:lumMod val="95000"/>
                  <a:lumOff val="5000"/>
                </a:schemeClr>
              </a:solidFill>
            </a:endParaRPr>
          </a:p>
        </p:txBody>
      </p:sp>
      <p:sp>
        <p:nvSpPr>
          <p:cNvPr id="46" name="TextBox 45"/>
          <p:cNvSpPr txBox="1"/>
          <p:nvPr/>
        </p:nvSpPr>
        <p:spPr>
          <a:xfrm>
            <a:off x="12115800" y="5715000"/>
            <a:ext cx="533400" cy="523220"/>
          </a:xfrm>
          <a:prstGeom prst="rect">
            <a:avLst/>
          </a:prstGeom>
          <a:noFill/>
        </p:spPr>
        <p:txBody>
          <a:bodyPr wrap="square" rtlCol="0">
            <a:spAutoFit/>
          </a:bodyPr>
          <a:lstStyle/>
          <a:p>
            <a:r>
              <a:rPr lang="en-US" sz="2800" dirty="0" smtClean="0">
                <a:solidFill>
                  <a:schemeClr val="tx1">
                    <a:lumMod val="95000"/>
                    <a:lumOff val="5000"/>
                  </a:schemeClr>
                </a:solidFill>
              </a:rPr>
              <a:t>Kr</a:t>
            </a:r>
            <a:endParaRPr lang="en-US" sz="2800" dirty="0">
              <a:solidFill>
                <a:schemeClr val="tx1">
                  <a:lumMod val="95000"/>
                  <a:lumOff val="5000"/>
                </a:schemeClr>
              </a:solidFill>
            </a:endParaRPr>
          </a:p>
        </p:txBody>
      </p:sp>
      <p:sp>
        <p:nvSpPr>
          <p:cNvPr id="47" name="TextBox 46"/>
          <p:cNvSpPr txBox="1"/>
          <p:nvPr/>
        </p:nvSpPr>
        <p:spPr>
          <a:xfrm>
            <a:off x="12115800" y="5257800"/>
            <a:ext cx="685800" cy="523220"/>
          </a:xfrm>
          <a:prstGeom prst="rect">
            <a:avLst/>
          </a:prstGeom>
          <a:noFill/>
        </p:spPr>
        <p:txBody>
          <a:bodyPr wrap="square" rtlCol="0">
            <a:spAutoFit/>
          </a:bodyPr>
          <a:lstStyle/>
          <a:p>
            <a:r>
              <a:rPr lang="en-US" sz="2800" dirty="0" err="1" smtClean="0">
                <a:solidFill>
                  <a:schemeClr val="tx1">
                    <a:lumMod val="95000"/>
                    <a:lumOff val="5000"/>
                  </a:schemeClr>
                </a:solidFill>
              </a:rPr>
              <a:t>Xe</a:t>
            </a:r>
            <a:endParaRPr lang="en-US" sz="2800" dirty="0">
              <a:solidFill>
                <a:schemeClr val="tx1">
                  <a:lumMod val="95000"/>
                  <a:lumOff val="5000"/>
                </a:schemeClr>
              </a:solidFill>
            </a:endParaRPr>
          </a:p>
        </p:txBody>
      </p:sp>
      <p:sp>
        <p:nvSpPr>
          <p:cNvPr id="49" name="TextBox 48"/>
          <p:cNvSpPr txBox="1"/>
          <p:nvPr/>
        </p:nvSpPr>
        <p:spPr>
          <a:xfrm>
            <a:off x="11582400" y="6596390"/>
            <a:ext cx="609600" cy="523220"/>
          </a:xfrm>
          <a:prstGeom prst="rect">
            <a:avLst/>
          </a:prstGeom>
          <a:noFill/>
        </p:spPr>
        <p:txBody>
          <a:bodyPr wrap="square" rtlCol="0">
            <a:spAutoFit/>
          </a:bodyPr>
          <a:lstStyle/>
          <a:p>
            <a:r>
              <a:rPr lang="en-US" sz="2800" dirty="0" err="1" smtClean="0">
                <a:solidFill>
                  <a:schemeClr val="tx1">
                    <a:lumMod val="95000"/>
                    <a:lumOff val="5000"/>
                  </a:schemeClr>
                </a:solidFill>
              </a:rPr>
              <a:t>Rn</a:t>
            </a:r>
            <a:endParaRPr lang="en-US" sz="2800" dirty="0">
              <a:solidFill>
                <a:schemeClr val="tx1">
                  <a:lumMod val="95000"/>
                  <a:lumOff val="5000"/>
                </a:schemeClr>
              </a:solidFill>
            </a:endParaRPr>
          </a:p>
        </p:txBody>
      </p:sp>
      <p:sp>
        <p:nvSpPr>
          <p:cNvPr id="58" name="Donut 57"/>
          <p:cNvSpPr/>
          <p:nvPr/>
        </p:nvSpPr>
        <p:spPr>
          <a:xfrm>
            <a:off x="8001000" y="533400"/>
            <a:ext cx="1066800" cy="762000"/>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2.22222E-6 L -0.37083 -0.51597 " pathEditMode="relative" rAng="0" ptsTypes="AA">
                                      <p:cBhvr>
                                        <p:cTn id="6" dur="2000" fill="hold"/>
                                        <p:tgtEl>
                                          <p:spTgt spid="42"/>
                                        </p:tgtEl>
                                        <p:attrNameLst>
                                          <p:attrName>ppt_x</p:attrName>
                                          <p:attrName>ppt_y</p:attrName>
                                        </p:attrNameLst>
                                      </p:cBhvr>
                                      <p:rCtr x="-185" y="-258"/>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3.33333E-6 L -0.375 -0.55555 " pathEditMode="relative" rAng="0" ptsTypes="AA">
                                      <p:cBhvr>
                                        <p:cTn id="10" dur="2000" fill="hold"/>
                                        <p:tgtEl>
                                          <p:spTgt spid="44"/>
                                        </p:tgtEl>
                                        <p:attrNameLst>
                                          <p:attrName>ppt_x</p:attrName>
                                          <p:attrName>ppt_y</p:attrName>
                                        </p:attrNameLst>
                                      </p:cBhvr>
                                      <p:rCtr x="-188" y="-278"/>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1666 -0.0125 L -0.32083 -0.51737 " pathEditMode="relative" rAng="0" ptsTypes="AA">
                                      <p:cBhvr>
                                        <p:cTn id="14" dur="2000" fill="hold"/>
                                        <p:tgtEl>
                                          <p:spTgt spid="45"/>
                                        </p:tgtEl>
                                        <p:attrNameLst>
                                          <p:attrName>ppt_x</p:attrName>
                                          <p:attrName>ppt_y</p:attrName>
                                        </p:attrNameLst>
                                      </p:cBhvr>
                                      <p:rCtr x="-152" y="-253"/>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33333E-6 3.33333E-6 L -0.42084 -0.30486 " pathEditMode="relative" rAng="0" ptsTypes="AA">
                                      <p:cBhvr>
                                        <p:cTn id="18" dur="2000" fill="hold"/>
                                        <p:tgtEl>
                                          <p:spTgt spid="46"/>
                                        </p:tgtEl>
                                        <p:attrNameLst>
                                          <p:attrName>ppt_x</p:attrName>
                                          <p:attrName>ppt_y</p:attrName>
                                        </p:attrNameLst>
                                      </p:cBhvr>
                                      <p:rCtr x="-210" y="-153"/>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0 -1.11111E-6 L -0.42917 -0.1493 " pathEditMode="relative" rAng="0" ptsTypes="AA">
                                      <p:cBhvr>
                                        <p:cTn id="22" dur="2000" fill="hold"/>
                                        <p:tgtEl>
                                          <p:spTgt spid="47"/>
                                        </p:tgtEl>
                                        <p:attrNameLst>
                                          <p:attrName>ppt_x</p:attrName>
                                          <p:attrName>ppt_y</p:attrName>
                                        </p:attrNameLst>
                                      </p:cBhvr>
                                      <p:rCtr x="-215" y="-75"/>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3.33333E-6 2.22222E-6 L -0.36666 -0.22709 " pathEditMode="relative" rAng="0" ptsTypes="AA">
                                      <p:cBhvr>
                                        <p:cTn id="26" dur="2000" fill="hold"/>
                                        <p:tgtEl>
                                          <p:spTgt spid="49"/>
                                        </p:tgtEl>
                                        <p:attrNameLst>
                                          <p:attrName>ppt_x</p:attrName>
                                          <p:attrName>ppt_y</p:attrName>
                                        </p:attrNameLst>
                                      </p:cBhvr>
                                      <p:rCtr x="-183" y="-114"/>
                                    </p:animMotion>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1000" fill="hold"/>
                                        <p:tgtEl>
                                          <p:spTgt spid="57"/>
                                        </p:tgtEl>
                                        <p:attrNameLst>
                                          <p:attrName>ppt_x</p:attrName>
                                        </p:attrNameLst>
                                      </p:cBhvr>
                                      <p:tavLst>
                                        <p:tav tm="0">
                                          <p:val>
                                            <p:strVal val="#ppt_x-.2"/>
                                          </p:val>
                                        </p:tav>
                                        <p:tav tm="100000">
                                          <p:val>
                                            <p:strVal val="#ppt_x"/>
                                          </p:val>
                                        </p:tav>
                                      </p:tavLst>
                                    </p:anim>
                                    <p:anim calcmode="lin" valueType="num">
                                      <p:cBhvr>
                                        <p:cTn id="32"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repeatCount="indefinite" fill="hold" grpId="0" nodeType="clickEffect">
                                  <p:stCondLst>
                                    <p:cond delay="0"/>
                                  </p:stCondLst>
                                  <p:endCondLst>
                                    <p:cond evt="onNext" delay="0">
                                      <p:tgtEl>
                                        <p:sldTgt/>
                                      </p:tgtEl>
                                    </p:cond>
                                  </p:endCondLst>
                                  <p:childTnLst>
                                    <p:animEffect transition="out" filter="fade">
                                      <p:cBhvr>
                                        <p:cTn id="37" dur="500" tmFilter="0, 0; .2, .5; .8, .5; 1, 0"/>
                                        <p:tgtEl>
                                          <p:spTgt spid="58"/>
                                        </p:tgtEl>
                                      </p:cBhvr>
                                    </p:animEffect>
                                    <p:animScale>
                                      <p:cBhvr>
                                        <p:cTn id="38" dur="250" autoRev="1" fill="hold"/>
                                        <p:tgtEl>
                                          <p:spTgt spid="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2" grpId="0"/>
      <p:bldP spid="44" grpId="0"/>
      <p:bldP spid="45" grpId="0"/>
      <p:bldP spid="46" grpId="0"/>
      <p:bldP spid="47" grpId="0"/>
      <p:bldP spid="49" grpId="0"/>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0" y="381000"/>
            <a:ext cx="4419600" cy="646331"/>
          </a:xfrm>
          <a:prstGeom prst="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এসো ভিডিওটি দেখি।</a:t>
            </a:r>
            <a:endParaRPr lang="en-US" sz="3600" dirty="0">
              <a:latin typeface="NikoshBAN" pitchFamily="2" charset="0"/>
              <a:cs typeface="NikoshBAN" pitchFamily="2" charset="0"/>
            </a:endParaRPr>
          </a:p>
        </p:txBody>
      </p:sp>
      <p:graphicFrame>
        <p:nvGraphicFramePr>
          <p:cNvPr id="5" name="Object 4">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28674"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8458200" cy="1384995"/>
          </a:xfrm>
          <a:prstGeom prst="rect">
            <a:avLst/>
          </a:prstGeom>
          <a:solidFill>
            <a:srgbClr val="00B050"/>
          </a:solidFill>
          <a:ln w="28575">
            <a:solidFill>
              <a:srgbClr val="FFFF00"/>
            </a:solidFill>
          </a:ln>
          <a:effectLst>
            <a:outerShdw blurRad="444500" dist="330200" dir="7620000" algn="ctr" rotWithShape="0">
              <a:srgbClr val="000000">
                <a:alpha val="73000"/>
              </a:srgbClr>
            </a:outerShdw>
          </a:effectLst>
          <a:scene3d>
            <a:camera prst="orthographicFront">
              <a:rot lat="20124296" lon="660582" rev="21322219"/>
            </a:camera>
            <a:lightRig rig="brightRoom" dir="t"/>
          </a:scene3d>
        </p:spPr>
        <p:txBody>
          <a:bodyPr wrap="square" rtlCol="0">
            <a:spAutoFit/>
          </a:bodyPr>
          <a:lstStyle/>
          <a:p>
            <a:r>
              <a:rPr lang="bn-BD" sz="2800" dirty="0" smtClean="0">
                <a:latin typeface="NikoshBAN" pitchFamily="2" charset="0"/>
                <a:cs typeface="NikoshBAN" pitchFamily="2" charset="0"/>
              </a:rPr>
              <a:t>মূল পর্যায় সারণির নিচে আলাদা দু’টি সারি রয়েছে। এদের প্রথম সারির শুরুতে ল্যানথানাম ( </a:t>
            </a:r>
            <a:r>
              <a:rPr lang="en-US" sz="2800" dirty="0" smtClean="0">
                <a:latin typeface="NikoshBAN" pitchFamily="2" charset="0"/>
                <a:cs typeface="NikoshBAN" pitchFamily="2" charset="0"/>
              </a:rPr>
              <a:t>La) </a:t>
            </a:r>
            <a:r>
              <a:rPr lang="bn-BD" sz="2800" dirty="0" smtClean="0">
                <a:latin typeface="NikoshBAN" pitchFamily="2" charset="0"/>
                <a:cs typeface="NikoshBAN" pitchFamily="2" charset="0"/>
              </a:rPr>
              <a:t>ও শেষে লিউটেসিয়াম </a:t>
            </a:r>
            <a:r>
              <a:rPr lang="en-US" sz="2800" dirty="0" smtClean="0">
                <a:latin typeface="NikoshBAN" pitchFamily="2" charset="0"/>
                <a:cs typeface="NikoshBAN" pitchFamily="2" charset="0"/>
              </a:rPr>
              <a:t>(Lu) </a:t>
            </a:r>
            <a:r>
              <a:rPr lang="bn-BD" sz="2800" dirty="0" smtClean="0">
                <a:latin typeface="NikoshBAN" pitchFamily="2" charset="0"/>
                <a:cs typeface="NikoshBAN" pitchFamily="2" charset="0"/>
              </a:rPr>
              <a:t> আছে। আর দ্বিতীয় সারির শুরুতে অ্যাকটিনাম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Ar</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আর শেষে লরেনসিয়াম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Lr</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আছে।</a:t>
            </a:r>
            <a:endParaRPr lang="en-US" sz="2800" dirty="0">
              <a:latin typeface="NikoshBAN" pitchFamily="2" charset="0"/>
              <a:cs typeface="NikoshBAN" pitchFamily="2" charset="0"/>
            </a:endParaRPr>
          </a:p>
        </p:txBody>
      </p:sp>
      <p:sp>
        <p:nvSpPr>
          <p:cNvPr id="12" name="TextBox 11"/>
          <p:cNvSpPr txBox="1"/>
          <p:nvPr/>
        </p:nvSpPr>
        <p:spPr>
          <a:xfrm>
            <a:off x="7391400" y="1524000"/>
            <a:ext cx="16764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600" dirty="0" smtClean="0">
                <a:latin typeface="NikoshBAN" pitchFamily="2" charset="0"/>
                <a:cs typeface="NikoshBAN" pitchFamily="2" charset="0"/>
              </a:rPr>
              <a:t>মূল সারণি</a:t>
            </a:r>
            <a:endParaRPr lang="en-US" sz="3600" dirty="0">
              <a:latin typeface="NikoshBAN" pitchFamily="2" charset="0"/>
              <a:cs typeface="NikoshBAN" pitchFamily="2" charset="0"/>
            </a:endParaRPr>
          </a:p>
        </p:txBody>
      </p:sp>
      <p:sp>
        <p:nvSpPr>
          <p:cNvPr id="8" name="Right Arrow 7"/>
          <p:cNvSpPr/>
          <p:nvPr/>
        </p:nvSpPr>
        <p:spPr>
          <a:xfrm>
            <a:off x="7086600" y="1676400"/>
            <a:ext cx="304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7168804_orig.png"/>
          <p:cNvPicPr>
            <a:picLocks noChangeAspect="1"/>
          </p:cNvPicPr>
          <p:nvPr/>
        </p:nvPicPr>
        <p:blipFill>
          <a:blip r:embed="rId3"/>
          <a:stretch>
            <a:fillRect/>
          </a:stretch>
        </p:blipFill>
        <p:spPr>
          <a:xfrm>
            <a:off x="228600" y="447641"/>
            <a:ext cx="6934200" cy="3895759"/>
          </a:xfrm>
          <a:prstGeom prst="rect">
            <a:avLst/>
          </a:prstGeom>
        </p:spPr>
      </p:pic>
      <p:sp>
        <p:nvSpPr>
          <p:cNvPr id="13" name="Curved Right Arrow 12"/>
          <p:cNvSpPr/>
          <p:nvPr/>
        </p:nvSpPr>
        <p:spPr>
          <a:xfrm>
            <a:off x="228600" y="3276600"/>
            <a:ext cx="11430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a:off x="304799" y="2895599"/>
            <a:ext cx="990601" cy="281940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repeatCount="indefinite"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repeatCount="indefinite"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3733800" cy="830997"/>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p:cNvSpPr txBox="1"/>
          <p:nvPr/>
        </p:nvSpPr>
        <p:spPr>
          <a:xfrm>
            <a:off x="762000" y="2362200"/>
            <a:ext cx="7620000" cy="1200329"/>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3600" dirty="0" smtClean="0">
                <a:latin typeface="NikoshBAN" pitchFamily="2" charset="0"/>
                <a:cs typeface="NikoshBAN" pitchFamily="2" charset="0"/>
              </a:rPr>
              <a:t>মূল পর্যায় সারণির নিচে আলাদা দু’টি সারি দেখানোর কারণ উল্লেখ কর।</a:t>
            </a:r>
            <a:endParaRPr lang="en-US" sz="3600" dirty="0">
              <a:latin typeface="NikoshBAN" pitchFamily="2" charset="0"/>
              <a:cs typeface="NikoshBAN" pitchFamily="2" charset="0"/>
            </a:endParaRPr>
          </a:p>
        </p:txBody>
      </p:sp>
      <p:sp>
        <p:nvSpPr>
          <p:cNvPr id="4" name="TextBox 3"/>
          <p:cNvSpPr txBox="1"/>
          <p:nvPr/>
        </p:nvSpPr>
        <p:spPr>
          <a:xfrm>
            <a:off x="6553200" y="838200"/>
            <a:ext cx="1371600" cy="461665"/>
          </a:xfrm>
          <a:prstGeom prst="rect">
            <a:avLst/>
          </a:prstGeom>
          <a:solidFill>
            <a:srgbClr val="92D050"/>
          </a:solid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৫ </a:t>
            </a:r>
            <a:r>
              <a:rPr lang="bn-BD" sz="2400" dirty="0" smtClean="0">
                <a:latin typeface="NikoshBAN" pitchFamily="2" charset="0"/>
                <a:cs typeface="NikoshBAN" pitchFamily="2" charset="0"/>
              </a:rPr>
              <a:t>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914400"/>
            <a:ext cx="2819400" cy="58477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200" dirty="0" smtClean="0">
                <a:solidFill>
                  <a:schemeClr val="tx1">
                    <a:lumMod val="95000"/>
                    <a:lumOff val="5000"/>
                  </a:schemeClr>
                </a:solidFill>
                <a:latin typeface="NikoshBAN" pitchFamily="2" charset="0"/>
                <a:cs typeface="NikoshBAN" pitchFamily="2" charset="0"/>
              </a:rPr>
              <a:t>দলগত কাজ</a:t>
            </a:r>
            <a:endParaRPr lang="en-US" sz="32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2286000" y="2971800"/>
            <a:ext cx="4191000" cy="523220"/>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পর্যায় সারণির সুবিধাসমূহ লিখ।</a:t>
            </a:r>
            <a:endParaRPr lang="en-US" sz="2800" dirty="0">
              <a:latin typeface="NikoshBAN" pitchFamily="2" charset="0"/>
              <a:cs typeface="NikoshBAN" pitchFamily="2" charset="0"/>
            </a:endParaRPr>
          </a:p>
        </p:txBody>
      </p:sp>
      <p:sp>
        <p:nvSpPr>
          <p:cNvPr id="4" name="TextBox 3"/>
          <p:cNvSpPr txBox="1"/>
          <p:nvPr/>
        </p:nvSpPr>
        <p:spPr>
          <a:xfrm>
            <a:off x="5943600" y="914400"/>
            <a:ext cx="1981200" cy="523220"/>
          </a:xfrm>
          <a:prstGeom prst="rect">
            <a:avLst/>
          </a:prstGeom>
          <a:solidFill>
            <a:srgbClr val="92D050"/>
          </a:solidFill>
        </p:spPr>
        <p:txBody>
          <a:bodyPr wrap="square" rtlCol="0">
            <a:spAutoFit/>
          </a:bodyPr>
          <a:lstStyle/>
          <a:p>
            <a:pPr algn="ctr"/>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১০ </a:t>
            </a:r>
            <a:r>
              <a:rPr lang="bn-BD" sz="2800" dirty="0"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3200400" cy="707886"/>
          </a:xfrm>
          <a:prstGeom prst="rect">
            <a:avLst/>
          </a:prstGeom>
          <a:solidFill>
            <a:srgbClr val="00B05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3" name="TextBox 2"/>
          <p:cNvSpPr txBox="1"/>
          <p:nvPr/>
        </p:nvSpPr>
        <p:spPr>
          <a:xfrm>
            <a:off x="1371600" y="1905000"/>
            <a:ext cx="58674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সারণিতে কয়টি গ্রুপ ও কয়টি পর্যায় আছে?</a:t>
            </a:r>
          </a:p>
        </p:txBody>
      </p:sp>
      <p:sp>
        <p:nvSpPr>
          <p:cNvPr id="4" name="TextBox 3"/>
          <p:cNvSpPr txBox="1"/>
          <p:nvPr/>
        </p:nvSpPr>
        <p:spPr>
          <a:xfrm>
            <a:off x="1371600" y="2895600"/>
            <a:ext cx="59436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 কে ,কখন প্রবর্তন করেন?</a:t>
            </a:r>
          </a:p>
        </p:txBody>
      </p:sp>
      <p:sp>
        <p:nvSpPr>
          <p:cNvPr id="5" name="TextBox 4"/>
          <p:cNvSpPr txBox="1"/>
          <p:nvPr/>
        </p:nvSpPr>
        <p:spPr>
          <a:xfrm>
            <a:off x="1371600" y="3886200"/>
            <a:ext cx="59436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এ পর্যন্ত আবিস্কৃত মৌলের সংখ্যা কত?</a:t>
            </a:r>
          </a:p>
        </p:txBody>
      </p:sp>
      <p:sp>
        <p:nvSpPr>
          <p:cNvPr id="6" name="TextBox 5"/>
          <p:cNvSpPr txBox="1"/>
          <p:nvPr/>
        </p:nvSpPr>
        <p:spPr>
          <a:xfrm>
            <a:off x="1447800" y="4876800"/>
            <a:ext cx="58674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সারণির তিনটি উদ্দেশ্য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38200"/>
            <a:ext cx="3733800" cy="646331"/>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b="1" i="1" dirty="0" smtClean="0">
                <a:latin typeface="NikoshBAN" pitchFamily="2" charset="0"/>
                <a:cs typeface="NikoshBAN" pitchFamily="2" charset="0"/>
              </a:rPr>
              <a:t>বাড়ির কাজ</a:t>
            </a:r>
            <a:endParaRPr lang="en-US" sz="3600" b="1" i="1" dirty="0">
              <a:latin typeface="NikoshBAN" pitchFamily="2" charset="0"/>
              <a:cs typeface="NikoshBAN" pitchFamily="2" charset="0"/>
            </a:endParaRPr>
          </a:p>
        </p:txBody>
      </p:sp>
      <p:sp>
        <p:nvSpPr>
          <p:cNvPr id="3" name="TextBox 2"/>
          <p:cNvSpPr txBox="1"/>
          <p:nvPr/>
        </p:nvSpPr>
        <p:spPr>
          <a:xfrm>
            <a:off x="609600" y="2819400"/>
            <a:ext cx="7620000" cy="1200329"/>
          </a:xfrm>
          <a:prstGeom prst="rect">
            <a:avLst/>
          </a:prstGeo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3600" dirty="0" smtClean="0">
                <a:latin typeface="NikoshBAN" pitchFamily="2" charset="0"/>
                <a:cs typeface="NikoshBAN" pitchFamily="2" charset="0"/>
              </a:rPr>
              <a:t>“পর্যায় সারণি মৌলসমূহের ধর্ম বা বৈশিষ্ট্য জানা সহজ করেছে” তোমার যুক্তি লিখে আনবে।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762000"/>
            <a:ext cx="3124200" cy="923330"/>
          </a:xfrm>
          <a:prstGeom prst="rect">
            <a:avLst/>
          </a:prstGeom>
          <a:solidFill>
            <a:srgbClr val="002060"/>
          </a:solidFill>
        </p:spPr>
        <p:txBody>
          <a:bodyPr wrap="square" rtlCol="0">
            <a:spAutoFit/>
          </a:bodyPr>
          <a:lstStyle/>
          <a:p>
            <a:pPr algn="ctr"/>
            <a:r>
              <a:rPr lang="bn-BD" sz="5400" i="1" dirty="0" smtClean="0">
                <a:solidFill>
                  <a:schemeClr val="accent6">
                    <a:lumMod val="40000"/>
                    <a:lumOff val="60000"/>
                  </a:schemeClr>
                </a:solidFill>
                <a:latin typeface="NikoshBAN" pitchFamily="2" charset="0"/>
                <a:cs typeface="NikoshBAN" pitchFamily="2" charset="0"/>
              </a:rPr>
              <a:t>ধন্যবাদ</a:t>
            </a:r>
            <a:endParaRPr lang="en-US" sz="5400" i="1" dirty="0">
              <a:solidFill>
                <a:schemeClr val="accent6">
                  <a:lumMod val="40000"/>
                  <a:lumOff val="60000"/>
                </a:schemeClr>
              </a:solidFill>
              <a:latin typeface="NikoshBAN" pitchFamily="2" charset="0"/>
              <a:cs typeface="NikoshBAN" pitchFamily="2" charset="0"/>
            </a:endParaRPr>
          </a:p>
        </p:txBody>
      </p:sp>
      <p:pic>
        <p:nvPicPr>
          <p:cNvPr id="3" name="Picture 2" descr="1157428_528819837198625_1391687314_n.jpg"/>
          <p:cNvPicPr>
            <a:picLocks noChangeAspect="1"/>
          </p:cNvPicPr>
          <p:nvPr/>
        </p:nvPicPr>
        <p:blipFill>
          <a:blip r:embed="rId2"/>
          <a:stretch>
            <a:fillRect/>
          </a:stretch>
        </p:blipFill>
        <p:spPr>
          <a:xfrm>
            <a:off x="1981200" y="1828800"/>
            <a:ext cx="4572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8600"/>
            <a:ext cx="3886200" cy="830997"/>
          </a:xfrm>
          <a:prstGeom prst="rect">
            <a:avLst/>
          </a:prstGeom>
          <a:solidFill>
            <a:srgbClr val="00B05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kkkl.jpg"/>
          <p:cNvPicPr>
            <a:picLocks noChangeAspect="1"/>
          </p:cNvPicPr>
          <p:nvPr/>
        </p:nvPicPr>
        <p:blipFill>
          <a:blip r:embed="rId2"/>
          <a:stretch>
            <a:fillRect/>
          </a:stretch>
        </p:blipFill>
        <p:spPr>
          <a:xfrm>
            <a:off x="2286000" y="1143000"/>
            <a:ext cx="5486400" cy="5486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35114"/>
            <a:ext cx="3505200" cy="707886"/>
          </a:xfrm>
          <a:prstGeom prst="rect">
            <a:avLst/>
          </a:prstGeom>
          <a:solidFill>
            <a:srgbClr val="00B0F0"/>
          </a:solidFill>
          <a:ln w="19050">
            <a:solidFill>
              <a:srgbClr val="FF0000"/>
            </a:solidFill>
          </a:ln>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4216539"/>
          </a:xfrm>
          <a:prstGeom prst="rect">
            <a:avLst/>
          </a:prstGeom>
          <a:solidFill>
            <a:srgbClr val="00B0F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সপ্তম</a:t>
              </a:r>
            </a:p>
            <a:p>
              <a:pPr algn="ct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ত্রয়োদশ</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 name="Picture 9" descr="7.jpg"/>
          <p:cNvPicPr>
            <a:picLocks noChangeAspect="1"/>
          </p:cNvPicPr>
          <p:nvPr/>
        </p:nvPicPr>
        <p:blipFill>
          <a:blip r:embed="rId4"/>
          <a:stretch>
            <a:fillRect/>
          </a:stretch>
        </p:blipFill>
        <p:spPr>
          <a:xfrm>
            <a:off x="6333067" y="457201"/>
            <a:ext cx="1989667" cy="2600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04800"/>
            <a:ext cx="7543800" cy="95410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err="1" smtClean="0">
                <a:latin typeface="NikoshBAN" pitchFamily="2" charset="0"/>
                <a:cs typeface="NikoshBAN" pitchFamily="2" charset="0"/>
              </a:rPr>
              <a:t>দুলাল</a:t>
            </a:r>
            <a:r>
              <a:rPr lang="bn-BD" sz="2800" dirty="0" smtClean="0">
                <a:latin typeface="NikoshBAN" pitchFamily="2" charset="0"/>
                <a:cs typeface="NikoshBAN" pitchFamily="2" charset="0"/>
              </a:rPr>
              <a:t>পু</a:t>
            </a:r>
            <a:r>
              <a:rPr lang="en-US" sz="2800" dirty="0" smtClean="0">
                <a:latin typeface="NikoshBAN" pitchFamily="2" charset="0"/>
                <a:cs typeface="NikoshBAN" pitchFamily="2" charset="0"/>
              </a:rPr>
              <a:t>র </a:t>
            </a:r>
            <a:r>
              <a:rPr lang="en-US" sz="2800" dirty="0" err="1" smtClean="0">
                <a:latin typeface="NikoshBAN" pitchFamily="2" charset="0"/>
                <a:cs typeface="NikoshBAN" pitchFamily="2" charset="0"/>
              </a:rPr>
              <a:t>এস,এম,এন্ড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উচ্চ</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বিদ্যালয়ের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২০১৪ সালের এস,এস,সি পরীক্ষার ফলাফল লক্ষ কর। </a:t>
            </a:r>
            <a:endParaRPr lang="en-US" sz="2800" dirty="0">
              <a:latin typeface="NikoshBAN" pitchFamily="2" charset="0"/>
              <a:cs typeface="NikoshBAN" pitchFamily="2" charset="0"/>
            </a:endParaRPr>
          </a:p>
        </p:txBody>
      </p:sp>
      <p:graphicFrame>
        <p:nvGraphicFramePr>
          <p:cNvPr id="4" name="Table 3"/>
          <p:cNvGraphicFramePr>
            <a:graphicFrameLocks noGrp="1"/>
          </p:cNvGraphicFramePr>
          <p:nvPr/>
        </p:nvGraphicFramePr>
        <p:xfrm>
          <a:off x="304800" y="1905000"/>
          <a:ext cx="8610600" cy="4023360"/>
        </p:xfrm>
        <a:graphic>
          <a:graphicData uri="http://schemas.openxmlformats.org/drawingml/2006/table">
            <a:tbl>
              <a:tblPr firstRow="1" bandRow="1">
                <a:tableStyleId>{5C22544A-7EE6-4342-B048-85BDC9FD1C3A}</a:tableStyleId>
              </a:tblPr>
              <a:tblGrid>
                <a:gridCol w="1076325"/>
                <a:gridCol w="1076325"/>
                <a:gridCol w="1076325"/>
                <a:gridCol w="1076325"/>
                <a:gridCol w="1076325"/>
                <a:gridCol w="1076325"/>
                <a:gridCol w="1076325"/>
                <a:gridCol w="1076325"/>
              </a:tblGrid>
              <a:tr h="553022">
                <a:tc>
                  <a:txBody>
                    <a:bodyPr/>
                    <a:lstStyle/>
                    <a:p>
                      <a:r>
                        <a:rPr lang="bn-BD" sz="2000" dirty="0" smtClean="0">
                          <a:solidFill>
                            <a:srgbClr val="FFFF00"/>
                          </a:solidFill>
                          <a:latin typeface="NikoshBAN" pitchFamily="2" charset="0"/>
                          <a:cs typeface="NikoshBAN" pitchFamily="2" charset="0"/>
                        </a:rPr>
                        <a:t>রোল নম্বর</a:t>
                      </a:r>
                      <a:endParaRPr lang="en-US" sz="2000" dirty="0">
                        <a:solidFill>
                          <a:srgbClr val="FFFF00"/>
                        </a:solidFill>
                        <a:latin typeface="NikoshBAN" pitchFamily="2" charset="0"/>
                        <a:cs typeface="NikoshBAN" pitchFamily="2" charset="0"/>
                      </a:endParaRPr>
                    </a:p>
                  </a:txBody>
                  <a:tcPr>
                    <a:solidFill>
                      <a:schemeClr val="tx1">
                        <a:lumMod val="95000"/>
                        <a:lumOff val="5000"/>
                      </a:schemeClr>
                    </a:solidFill>
                  </a:tcPr>
                </a:tc>
                <a:tc>
                  <a:txBody>
                    <a:bodyPr/>
                    <a:lstStyle/>
                    <a:p>
                      <a:r>
                        <a:rPr lang="bn-BD" sz="2400" dirty="0" smtClean="0">
                          <a:solidFill>
                            <a:srgbClr val="FFFF00"/>
                          </a:solidFill>
                          <a:latin typeface="NikoshBAN" pitchFamily="2" charset="0"/>
                          <a:cs typeface="NikoshBAN" pitchFamily="2" charset="0"/>
                        </a:rPr>
                        <a:t>জিপিএ</a:t>
                      </a:r>
                      <a:endParaRPr lang="en-US" sz="2400" dirty="0">
                        <a:solidFill>
                          <a:srgbClr val="FFFF00"/>
                        </a:solidFill>
                        <a:latin typeface="NikoshBAN" pitchFamily="2" charset="0"/>
                        <a:cs typeface="NikoshBAN" pitchFamily="2" charset="0"/>
                      </a:endParaRPr>
                    </a:p>
                  </a:txBody>
                  <a:tcPr>
                    <a:solidFill>
                      <a:schemeClr val="tx1">
                        <a:lumMod val="95000"/>
                        <a:lumOff val="5000"/>
                      </a:schemeClr>
                    </a:solidFill>
                  </a:tcPr>
                </a:tc>
                <a:tc>
                  <a:txBody>
                    <a:bodyPr/>
                    <a:lstStyle/>
                    <a:p>
                      <a:r>
                        <a:rPr lang="bn-BD" sz="2000" dirty="0" smtClean="0">
                          <a:solidFill>
                            <a:srgbClr val="FFFF00"/>
                          </a:solidFill>
                          <a:latin typeface="NikoshBAN" pitchFamily="2" charset="0"/>
                          <a:cs typeface="NikoshBAN" pitchFamily="2" charset="0"/>
                        </a:rPr>
                        <a:t>রোল নম্বর</a:t>
                      </a:r>
                      <a:endParaRPr lang="en-US" sz="2000" dirty="0">
                        <a:solidFill>
                          <a:srgbClr val="FFFF00"/>
                        </a:solidFill>
                        <a:latin typeface="NikoshBAN" pitchFamily="2" charset="0"/>
                        <a:cs typeface="NikoshBAN" pitchFamily="2" charset="0"/>
                      </a:endParaRPr>
                    </a:p>
                  </a:txBody>
                  <a:tcPr>
                    <a:solidFill>
                      <a:schemeClr val="tx1">
                        <a:lumMod val="95000"/>
                        <a:lumOff val="5000"/>
                      </a:schemeClr>
                    </a:solidFill>
                  </a:tcPr>
                </a:tc>
                <a:tc>
                  <a:txBody>
                    <a:bodyPr/>
                    <a:lstStyle/>
                    <a:p>
                      <a:r>
                        <a:rPr lang="bn-BD" sz="2400" dirty="0" smtClean="0">
                          <a:solidFill>
                            <a:srgbClr val="FFFF00"/>
                          </a:solidFill>
                          <a:latin typeface="NikoshBAN" pitchFamily="2" charset="0"/>
                          <a:cs typeface="NikoshBAN" pitchFamily="2" charset="0"/>
                        </a:rPr>
                        <a:t>জিএপি</a:t>
                      </a:r>
                      <a:endParaRPr lang="en-US" sz="2400" dirty="0">
                        <a:solidFill>
                          <a:srgbClr val="FFFF00"/>
                        </a:solidFill>
                        <a:latin typeface="NikoshBAN" pitchFamily="2" charset="0"/>
                        <a:cs typeface="NikoshBAN" pitchFamily="2" charset="0"/>
                      </a:endParaRPr>
                    </a:p>
                  </a:txBody>
                  <a:tcPr>
                    <a:solidFill>
                      <a:schemeClr val="tx1">
                        <a:lumMod val="95000"/>
                        <a:lumOff val="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solidFill>
                            <a:srgbClr val="FFFF00"/>
                          </a:solidFill>
                          <a:latin typeface="NikoshBAN" pitchFamily="2" charset="0"/>
                          <a:cs typeface="NikoshBAN" pitchFamily="2" charset="0"/>
                        </a:rPr>
                        <a:t>রোল নম্বর</a:t>
                      </a:r>
                      <a:endParaRPr lang="en-US" sz="2400" dirty="0" smtClean="0">
                        <a:solidFill>
                          <a:srgbClr val="FFFF00"/>
                        </a:solidFill>
                        <a:latin typeface="NikoshBAN" pitchFamily="2" charset="0"/>
                        <a:cs typeface="NikoshBAN" pitchFamily="2" charset="0"/>
                      </a:endParaRPr>
                    </a:p>
                    <a:p>
                      <a:endParaRPr lang="en-US" dirty="0"/>
                    </a:p>
                  </a:txBody>
                  <a:tcPr>
                    <a:solidFill>
                      <a:schemeClr val="tx1">
                        <a:lumMod val="95000"/>
                        <a:lumOff val="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dirty="0" smtClean="0">
                          <a:solidFill>
                            <a:srgbClr val="FFFF00"/>
                          </a:solidFill>
                          <a:latin typeface="NikoshBAN" pitchFamily="2" charset="0"/>
                          <a:cs typeface="NikoshBAN" pitchFamily="2" charset="0"/>
                        </a:rPr>
                        <a:t>জিপিএ</a:t>
                      </a:r>
                      <a:endParaRPr lang="en-US" sz="2400" dirty="0" smtClean="0">
                        <a:solidFill>
                          <a:srgbClr val="FFFF00"/>
                        </a:solidFill>
                        <a:latin typeface="NikoshBAN" pitchFamily="2" charset="0"/>
                        <a:cs typeface="NikoshBAN" pitchFamily="2" charset="0"/>
                      </a:endParaRPr>
                    </a:p>
                    <a:p>
                      <a:endParaRPr lang="en-US" dirty="0"/>
                    </a:p>
                  </a:txBody>
                  <a:tcPr>
                    <a:solidFill>
                      <a:schemeClr val="tx1">
                        <a:lumMod val="95000"/>
                        <a:lumOff val="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dirty="0" smtClean="0">
                          <a:solidFill>
                            <a:srgbClr val="FFFF00"/>
                          </a:solidFill>
                          <a:latin typeface="NikoshBAN" pitchFamily="2" charset="0"/>
                          <a:cs typeface="NikoshBAN" pitchFamily="2" charset="0"/>
                        </a:rPr>
                        <a:t>রোল নম্বর</a:t>
                      </a:r>
                      <a:endParaRPr lang="en-US" sz="2000" dirty="0" smtClean="0">
                        <a:solidFill>
                          <a:srgbClr val="FFFF00"/>
                        </a:solidFill>
                        <a:latin typeface="NikoshBAN" pitchFamily="2" charset="0"/>
                        <a:cs typeface="NikoshBAN" pitchFamily="2" charset="0"/>
                      </a:endParaRPr>
                    </a:p>
                    <a:p>
                      <a:endParaRPr lang="en-US" dirty="0"/>
                    </a:p>
                  </a:txBody>
                  <a:tcPr>
                    <a:solidFill>
                      <a:schemeClr val="tx1">
                        <a:lumMod val="95000"/>
                        <a:lumOff val="5000"/>
                      </a:schemeClr>
                    </a:solidFill>
                  </a:tcPr>
                </a:tc>
                <a:tc>
                  <a:txBody>
                    <a:bodyPr/>
                    <a:lstStyle/>
                    <a:p>
                      <a:r>
                        <a:rPr lang="bn-BD" sz="2400" dirty="0" smtClean="0">
                          <a:solidFill>
                            <a:srgbClr val="FFFF00"/>
                          </a:solidFill>
                          <a:latin typeface="NikoshBAN" pitchFamily="2" charset="0"/>
                          <a:cs typeface="NikoshBAN" pitchFamily="2" charset="0"/>
                        </a:rPr>
                        <a:t>জিপিএ</a:t>
                      </a:r>
                      <a:endParaRPr lang="en-US" sz="2400" dirty="0">
                        <a:solidFill>
                          <a:srgbClr val="FFFF00"/>
                        </a:solidFill>
                        <a:latin typeface="NikoshBAN" pitchFamily="2" charset="0"/>
                        <a:cs typeface="NikoshBAN" pitchFamily="2" charset="0"/>
                      </a:endParaRPr>
                    </a:p>
                  </a:txBody>
                  <a:tcPr>
                    <a:solidFill>
                      <a:schemeClr val="tx1">
                        <a:lumMod val="95000"/>
                        <a:lumOff val="5000"/>
                      </a:schemeClr>
                    </a:solidFill>
                  </a:tcPr>
                </a:tc>
              </a:tr>
              <a:tr h="353420">
                <a:tc>
                  <a:txBody>
                    <a:bodyPr/>
                    <a:lstStyle/>
                    <a:p>
                      <a:r>
                        <a:rPr lang="en-US" dirty="0" smtClean="0"/>
                        <a:t>563810</a:t>
                      </a:r>
                      <a:endParaRPr lang="en-US" dirty="0"/>
                    </a:p>
                  </a:txBody>
                  <a:tcPr/>
                </a:tc>
                <a:tc>
                  <a:txBody>
                    <a:bodyPr/>
                    <a:lstStyle/>
                    <a:p>
                      <a:r>
                        <a:rPr lang="en-US" dirty="0" smtClean="0"/>
                        <a:t>5.oo</a:t>
                      </a:r>
                      <a:endParaRPr lang="en-US" dirty="0"/>
                    </a:p>
                  </a:txBody>
                  <a:tcPr/>
                </a:tc>
                <a:tc>
                  <a:txBody>
                    <a:bodyPr/>
                    <a:lstStyle/>
                    <a:p>
                      <a:r>
                        <a:rPr lang="en-US" dirty="0" smtClean="0"/>
                        <a:t>563819</a:t>
                      </a:r>
                      <a:endParaRPr lang="en-US" dirty="0"/>
                    </a:p>
                  </a:txBody>
                  <a:tcPr/>
                </a:tc>
                <a:tc>
                  <a:txBody>
                    <a:bodyPr/>
                    <a:lstStyle/>
                    <a:p>
                      <a:r>
                        <a:rPr lang="en-US" dirty="0" smtClean="0"/>
                        <a:t>5.00</a:t>
                      </a:r>
                      <a:endParaRPr lang="en-US" dirty="0"/>
                    </a:p>
                  </a:txBody>
                  <a:tcPr/>
                </a:tc>
                <a:tc>
                  <a:txBody>
                    <a:bodyPr/>
                    <a:lstStyle/>
                    <a:p>
                      <a:r>
                        <a:rPr lang="en-US" dirty="0" smtClean="0"/>
                        <a:t>363211</a:t>
                      </a:r>
                      <a:endParaRPr lang="en-US" dirty="0"/>
                    </a:p>
                  </a:txBody>
                  <a:tcPr/>
                </a:tc>
                <a:tc>
                  <a:txBody>
                    <a:bodyPr/>
                    <a:lstStyle/>
                    <a:p>
                      <a:r>
                        <a:rPr lang="en-US" dirty="0" smtClean="0"/>
                        <a:t>5.00</a:t>
                      </a:r>
                      <a:endParaRPr lang="en-US" dirty="0"/>
                    </a:p>
                  </a:txBody>
                  <a:tcPr/>
                </a:tc>
                <a:tc>
                  <a:txBody>
                    <a:bodyPr/>
                    <a:lstStyle/>
                    <a:p>
                      <a:r>
                        <a:rPr lang="en-US" dirty="0" smtClean="0"/>
                        <a:t>582320</a:t>
                      </a:r>
                      <a:endParaRPr lang="en-US" dirty="0"/>
                    </a:p>
                  </a:txBody>
                  <a:tcPr/>
                </a:tc>
                <a:tc>
                  <a:txBody>
                    <a:bodyPr/>
                    <a:lstStyle/>
                    <a:p>
                      <a:r>
                        <a:rPr lang="en-US" dirty="0" smtClean="0"/>
                        <a:t>4.56</a:t>
                      </a:r>
                      <a:endParaRPr lang="en-US" dirty="0"/>
                    </a:p>
                  </a:txBody>
                  <a:tcPr/>
                </a:tc>
              </a:tr>
              <a:tr h="353420">
                <a:tc>
                  <a:txBody>
                    <a:bodyPr/>
                    <a:lstStyle/>
                    <a:p>
                      <a:r>
                        <a:rPr lang="en-US" dirty="0" smtClean="0"/>
                        <a:t>563811</a:t>
                      </a:r>
                      <a:endParaRPr lang="en-US" dirty="0"/>
                    </a:p>
                  </a:txBody>
                  <a:tcPr/>
                </a:tc>
                <a:tc>
                  <a:txBody>
                    <a:bodyPr/>
                    <a:lstStyle/>
                    <a:p>
                      <a:r>
                        <a:rPr lang="en-US" dirty="0" smtClean="0"/>
                        <a:t>5.00</a:t>
                      </a:r>
                      <a:endParaRPr lang="en-US" dirty="0"/>
                    </a:p>
                  </a:txBody>
                  <a:tcPr/>
                </a:tc>
                <a:tc>
                  <a:txBody>
                    <a:bodyPr/>
                    <a:lstStyle/>
                    <a:p>
                      <a:r>
                        <a:rPr lang="en-US" dirty="0" smtClean="0"/>
                        <a:t>563820</a:t>
                      </a:r>
                      <a:endParaRPr lang="en-US" dirty="0"/>
                    </a:p>
                  </a:txBody>
                  <a:tcPr/>
                </a:tc>
                <a:tc>
                  <a:txBody>
                    <a:bodyPr/>
                    <a:lstStyle/>
                    <a:p>
                      <a:r>
                        <a:rPr lang="en-US" dirty="0" smtClean="0"/>
                        <a:t>4.94</a:t>
                      </a:r>
                      <a:endParaRPr lang="en-US" dirty="0"/>
                    </a:p>
                  </a:txBody>
                  <a:tcPr/>
                </a:tc>
                <a:tc>
                  <a:txBody>
                    <a:bodyPr/>
                    <a:lstStyle/>
                    <a:p>
                      <a:r>
                        <a:rPr lang="en-US" dirty="0" smtClean="0"/>
                        <a:t>363212</a:t>
                      </a:r>
                      <a:endParaRPr lang="en-US" dirty="0"/>
                    </a:p>
                  </a:txBody>
                  <a:tcPr/>
                </a:tc>
                <a:tc>
                  <a:txBody>
                    <a:bodyPr/>
                    <a:lstStyle/>
                    <a:p>
                      <a:r>
                        <a:rPr lang="en-US" dirty="0" smtClean="0"/>
                        <a:t>4.94</a:t>
                      </a:r>
                      <a:endParaRPr lang="en-US" dirty="0"/>
                    </a:p>
                  </a:txBody>
                  <a:tcPr/>
                </a:tc>
                <a:tc>
                  <a:txBody>
                    <a:bodyPr/>
                    <a:lstStyle/>
                    <a:p>
                      <a:r>
                        <a:rPr lang="en-US" dirty="0" smtClean="0"/>
                        <a:t>582321</a:t>
                      </a:r>
                      <a:endParaRPr lang="en-US" dirty="0"/>
                    </a:p>
                  </a:txBody>
                  <a:tcPr/>
                </a:tc>
                <a:tc>
                  <a:txBody>
                    <a:bodyPr/>
                    <a:lstStyle/>
                    <a:p>
                      <a:r>
                        <a:rPr lang="en-US" dirty="0" smtClean="0"/>
                        <a:t>3.84</a:t>
                      </a:r>
                      <a:endParaRPr lang="en-US" dirty="0"/>
                    </a:p>
                  </a:txBody>
                  <a:tcPr/>
                </a:tc>
              </a:tr>
              <a:tr h="353420">
                <a:tc>
                  <a:txBody>
                    <a:bodyPr/>
                    <a:lstStyle/>
                    <a:p>
                      <a:r>
                        <a:rPr lang="en-US" dirty="0" smtClean="0"/>
                        <a:t>563812</a:t>
                      </a:r>
                      <a:endParaRPr lang="en-US" dirty="0"/>
                    </a:p>
                  </a:txBody>
                  <a:tcPr/>
                </a:tc>
                <a:tc>
                  <a:txBody>
                    <a:bodyPr/>
                    <a:lstStyle/>
                    <a:p>
                      <a:r>
                        <a:rPr lang="en-US" dirty="0" smtClean="0"/>
                        <a:t>4.94</a:t>
                      </a:r>
                      <a:endParaRPr lang="en-US" dirty="0"/>
                    </a:p>
                  </a:txBody>
                  <a:tcPr/>
                </a:tc>
                <a:tc>
                  <a:txBody>
                    <a:bodyPr/>
                    <a:lstStyle/>
                    <a:p>
                      <a:r>
                        <a:rPr lang="en-US" dirty="0" smtClean="0"/>
                        <a:t>563821</a:t>
                      </a:r>
                      <a:endParaRPr lang="en-US" dirty="0"/>
                    </a:p>
                  </a:txBody>
                  <a:tcPr/>
                </a:tc>
                <a:tc>
                  <a:txBody>
                    <a:bodyPr/>
                    <a:lstStyle/>
                    <a:p>
                      <a:r>
                        <a:rPr lang="en-US" dirty="0" smtClean="0"/>
                        <a:t>4.31</a:t>
                      </a:r>
                      <a:endParaRPr lang="en-US" dirty="0"/>
                    </a:p>
                  </a:txBody>
                  <a:tcPr/>
                </a:tc>
                <a:tc>
                  <a:txBody>
                    <a:bodyPr/>
                    <a:lstStyle/>
                    <a:p>
                      <a:r>
                        <a:rPr lang="en-US" dirty="0" smtClean="0"/>
                        <a:t>363213</a:t>
                      </a:r>
                      <a:endParaRPr lang="en-US" dirty="0"/>
                    </a:p>
                  </a:txBody>
                  <a:tcPr/>
                </a:tc>
                <a:tc>
                  <a:txBody>
                    <a:bodyPr/>
                    <a:lstStyle/>
                    <a:p>
                      <a:r>
                        <a:rPr lang="en-US" dirty="0" smtClean="0"/>
                        <a:t>4.31</a:t>
                      </a:r>
                      <a:endParaRPr lang="en-US" dirty="0"/>
                    </a:p>
                  </a:txBody>
                  <a:tcPr/>
                </a:tc>
                <a:tc>
                  <a:txBody>
                    <a:bodyPr/>
                    <a:lstStyle/>
                    <a:p>
                      <a:r>
                        <a:rPr lang="en-US" dirty="0" smtClean="0"/>
                        <a:t>582322</a:t>
                      </a:r>
                      <a:endParaRPr lang="en-US" dirty="0"/>
                    </a:p>
                  </a:txBody>
                  <a:tcPr/>
                </a:tc>
                <a:tc>
                  <a:txBody>
                    <a:bodyPr/>
                    <a:lstStyle/>
                    <a:p>
                      <a:r>
                        <a:rPr lang="en-US" dirty="0" smtClean="0"/>
                        <a:t>5.00</a:t>
                      </a:r>
                      <a:endParaRPr lang="en-US" dirty="0"/>
                    </a:p>
                  </a:txBody>
                  <a:tcPr/>
                </a:tc>
              </a:tr>
              <a:tr h="353420">
                <a:tc>
                  <a:txBody>
                    <a:bodyPr/>
                    <a:lstStyle/>
                    <a:p>
                      <a:r>
                        <a:rPr lang="en-US" dirty="0" smtClean="0"/>
                        <a:t>563813</a:t>
                      </a:r>
                      <a:endParaRPr lang="en-US" dirty="0"/>
                    </a:p>
                  </a:txBody>
                  <a:tcPr/>
                </a:tc>
                <a:tc>
                  <a:txBody>
                    <a:bodyPr/>
                    <a:lstStyle/>
                    <a:p>
                      <a:r>
                        <a:rPr lang="en-US" dirty="0" smtClean="0"/>
                        <a:t>5.00</a:t>
                      </a:r>
                      <a:endParaRPr lang="en-US" dirty="0"/>
                    </a:p>
                  </a:txBody>
                  <a:tcPr/>
                </a:tc>
                <a:tc>
                  <a:txBody>
                    <a:bodyPr/>
                    <a:lstStyle/>
                    <a:p>
                      <a:r>
                        <a:rPr lang="en-US" dirty="0" smtClean="0"/>
                        <a:t>563822</a:t>
                      </a:r>
                      <a:endParaRPr lang="en-US" dirty="0"/>
                    </a:p>
                  </a:txBody>
                  <a:tcPr/>
                </a:tc>
                <a:tc>
                  <a:txBody>
                    <a:bodyPr/>
                    <a:lstStyle/>
                    <a:p>
                      <a:r>
                        <a:rPr lang="en-US" dirty="0" smtClean="0"/>
                        <a:t>3.88</a:t>
                      </a:r>
                      <a:endParaRPr lang="en-US" dirty="0"/>
                    </a:p>
                  </a:txBody>
                  <a:tcPr/>
                </a:tc>
                <a:tc>
                  <a:txBody>
                    <a:bodyPr/>
                    <a:lstStyle/>
                    <a:p>
                      <a:r>
                        <a:rPr lang="en-US" dirty="0" smtClean="0"/>
                        <a:t>363214</a:t>
                      </a:r>
                      <a:endParaRPr lang="en-US" dirty="0"/>
                    </a:p>
                  </a:txBody>
                  <a:tcPr/>
                </a:tc>
                <a:tc>
                  <a:txBody>
                    <a:bodyPr/>
                    <a:lstStyle/>
                    <a:p>
                      <a:r>
                        <a:rPr lang="en-US" dirty="0" smtClean="0"/>
                        <a:t>4.31</a:t>
                      </a:r>
                      <a:endParaRPr lang="en-US" dirty="0"/>
                    </a:p>
                  </a:txBody>
                  <a:tcPr/>
                </a:tc>
                <a:tc>
                  <a:txBody>
                    <a:bodyPr/>
                    <a:lstStyle/>
                    <a:p>
                      <a:r>
                        <a:rPr lang="en-US" dirty="0" smtClean="0"/>
                        <a:t>582323</a:t>
                      </a:r>
                      <a:endParaRPr lang="en-US" dirty="0"/>
                    </a:p>
                  </a:txBody>
                  <a:tcPr/>
                </a:tc>
                <a:tc>
                  <a:txBody>
                    <a:bodyPr/>
                    <a:lstStyle/>
                    <a:p>
                      <a:r>
                        <a:rPr lang="en-US" dirty="0" smtClean="0"/>
                        <a:t>3.24</a:t>
                      </a:r>
                      <a:endParaRPr lang="en-US" dirty="0"/>
                    </a:p>
                  </a:txBody>
                  <a:tcPr/>
                </a:tc>
              </a:tr>
              <a:tr h="353420">
                <a:tc>
                  <a:txBody>
                    <a:bodyPr/>
                    <a:lstStyle/>
                    <a:p>
                      <a:r>
                        <a:rPr lang="en-US" dirty="0" smtClean="0"/>
                        <a:t>583814</a:t>
                      </a:r>
                      <a:endParaRPr lang="en-US" dirty="0"/>
                    </a:p>
                  </a:txBody>
                  <a:tcPr/>
                </a:tc>
                <a:tc>
                  <a:txBody>
                    <a:bodyPr/>
                    <a:lstStyle/>
                    <a:p>
                      <a:r>
                        <a:rPr lang="en-US" dirty="0" smtClean="0"/>
                        <a:t>4.56</a:t>
                      </a:r>
                      <a:endParaRPr lang="en-US" dirty="0"/>
                    </a:p>
                  </a:txBody>
                  <a:tcPr/>
                </a:tc>
                <a:tc>
                  <a:txBody>
                    <a:bodyPr/>
                    <a:lstStyle/>
                    <a:p>
                      <a:r>
                        <a:rPr lang="en-US" dirty="0" smtClean="0"/>
                        <a:t>563823</a:t>
                      </a:r>
                      <a:endParaRPr lang="en-US" dirty="0"/>
                    </a:p>
                  </a:txBody>
                  <a:tcPr/>
                </a:tc>
                <a:tc>
                  <a:txBody>
                    <a:bodyPr/>
                    <a:lstStyle/>
                    <a:p>
                      <a:r>
                        <a:rPr lang="en-US" dirty="0" smtClean="0"/>
                        <a:t>4.00</a:t>
                      </a:r>
                      <a:endParaRPr lang="en-US" dirty="0"/>
                    </a:p>
                  </a:txBody>
                  <a:tcPr/>
                </a:tc>
                <a:tc>
                  <a:txBody>
                    <a:bodyPr/>
                    <a:lstStyle/>
                    <a:p>
                      <a:r>
                        <a:rPr lang="en-US" dirty="0" smtClean="0"/>
                        <a:t>363215</a:t>
                      </a:r>
                      <a:endParaRPr lang="en-US" dirty="0"/>
                    </a:p>
                  </a:txBody>
                  <a:tcPr/>
                </a:tc>
                <a:tc>
                  <a:txBody>
                    <a:bodyPr/>
                    <a:lstStyle/>
                    <a:p>
                      <a:r>
                        <a:rPr lang="en-US" dirty="0" smtClean="0"/>
                        <a:t>4.56</a:t>
                      </a:r>
                      <a:endParaRPr lang="en-US" dirty="0"/>
                    </a:p>
                  </a:txBody>
                  <a:tcPr/>
                </a:tc>
                <a:tc>
                  <a:txBody>
                    <a:bodyPr/>
                    <a:lstStyle/>
                    <a:p>
                      <a:r>
                        <a:rPr lang="en-US" dirty="0" smtClean="0"/>
                        <a:t>582324</a:t>
                      </a:r>
                      <a:endParaRPr lang="en-US" dirty="0"/>
                    </a:p>
                  </a:txBody>
                  <a:tcPr/>
                </a:tc>
                <a:tc>
                  <a:txBody>
                    <a:bodyPr/>
                    <a:lstStyle/>
                    <a:p>
                      <a:r>
                        <a:rPr lang="en-US" dirty="0" smtClean="0"/>
                        <a:t>3.31</a:t>
                      </a:r>
                      <a:endParaRPr lang="en-US" dirty="0"/>
                    </a:p>
                  </a:txBody>
                  <a:tcPr/>
                </a:tc>
              </a:tr>
              <a:tr h="353420">
                <a:tc>
                  <a:txBody>
                    <a:bodyPr/>
                    <a:lstStyle/>
                    <a:p>
                      <a:r>
                        <a:rPr lang="en-US" dirty="0" smtClean="0"/>
                        <a:t>563815</a:t>
                      </a:r>
                      <a:endParaRPr lang="en-US" dirty="0"/>
                    </a:p>
                  </a:txBody>
                  <a:tcPr/>
                </a:tc>
                <a:tc>
                  <a:txBody>
                    <a:bodyPr/>
                    <a:lstStyle/>
                    <a:p>
                      <a:r>
                        <a:rPr lang="en-US" dirty="0" smtClean="0"/>
                        <a:t>4.44</a:t>
                      </a:r>
                      <a:endParaRPr lang="en-US" dirty="0"/>
                    </a:p>
                  </a:txBody>
                  <a:tcPr/>
                </a:tc>
                <a:tc>
                  <a:txBody>
                    <a:bodyPr/>
                    <a:lstStyle/>
                    <a:p>
                      <a:r>
                        <a:rPr lang="en-US" dirty="0" smtClean="0"/>
                        <a:t>563824</a:t>
                      </a:r>
                      <a:endParaRPr lang="en-US" dirty="0"/>
                    </a:p>
                  </a:txBody>
                  <a:tcPr/>
                </a:tc>
                <a:tc>
                  <a:txBody>
                    <a:bodyPr/>
                    <a:lstStyle/>
                    <a:p>
                      <a:r>
                        <a:rPr lang="en-US" dirty="0" smtClean="0"/>
                        <a:t>3.44</a:t>
                      </a:r>
                      <a:endParaRPr lang="en-US" dirty="0"/>
                    </a:p>
                  </a:txBody>
                  <a:tcPr/>
                </a:tc>
                <a:tc>
                  <a:txBody>
                    <a:bodyPr/>
                    <a:lstStyle/>
                    <a:p>
                      <a:r>
                        <a:rPr lang="en-US" dirty="0" smtClean="0"/>
                        <a:t>363216</a:t>
                      </a:r>
                      <a:endParaRPr lang="en-US" dirty="0"/>
                    </a:p>
                  </a:txBody>
                  <a:tcPr/>
                </a:tc>
                <a:tc>
                  <a:txBody>
                    <a:bodyPr/>
                    <a:lstStyle/>
                    <a:p>
                      <a:r>
                        <a:rPr lang="en-US" dirty="0" smtClean="0"/>
                        <a:t>5.00</a:t>
                      </a:r>
                      <a:endParaRPr lang="en-US" dirty="0"/>
                    </a:p>
                  </a:txBody>
                  <a:tcPr/>
                </a:tc>
                <a:tc>
                  <a:txBody>
                    <a:bodyPr/>
                    <a:lstStyle/>
                    <a:p>
                      <a:r>
                        <a:rPr lang="en-US" dirty="0" smtClean="0"/>
                        <a:t>582325</a:t>
                      </a:r>
                      <a:endParaRPr lang="en-US" dirty="0"/>
                    </a:p>
                  </a:txBody>
                  <a:tcPr/>
                </a:tc>
                <a:tc>
                  <a:txBody>
                    <a:bodyPr/>
                    <a:lstStyle/>
                    <a:p>
                      <a:r>
                        <a:rPr lang="en-US" dirty="0" smtClean="0"/>
                        <a:t>3.44</a:t>
                      </a:r>
                      <a:endParaRPr lang="en-US" dirty="0"/>
                    </a:p>
                  </a:txBody>
                  <a:tcPr/>
                </a:tc>
              </a:tr>
              <a:tr h="353420">
                <a:tc>
                  <a:txBody>
                    <a:bodyPr/>
                    <a:lstStyle/>
                    <a:p>
                      <a:r>
                        <a:rPr lang="en-US" dirty="0" smtClean="0"/>
                        <a:t>563816</a:t>
                      </a:r>
                      <a:endParaRPr lang="en-US" dirty="0"/>
                    </a:p>
                  </a:txBody>
                  <a:tcPr/>
                </a:tc>
                <a:tc>
                  <a:txBody>
                    <a:bodyPr/>
                    <a:lstStyle/>
                    <a:p>
                      <a:r>
                        <a:rPr lang="en-US" dirty="0" smtClean="0"/>
                        <a:t>5.00</a:t>
                      </a:r>
                      <a:endParaRPr lang="en-US" dirty="0"/>
                    </a:p>
                  </a:txBody>
                  <a:tcPr/>
                </a:tc>
                <a:tc>
                  <a:txBody>
                    <a:bodyPr/>
                    <a:lstStyle/>
                    <a:p>
                      <a:r>
                        <a:rPr lang="en-US" dirty="0" smtClean="0"/>
                        <a:t>563825</a:t>
                      </a:r>
                      <a:endParaRPr lang="en-US" dirty="0"/>
                    </a:p>
                  </a:txBody>
                  <a:tcPr/>
                </a:tc>
                <a:tc>
                  <a:txBody>
                    <a:bodyPr/>
                    <a:lstStyle/>
                    <a:p>
                      <a:r>
                        <a:rPr lang="en-US" dirty="0" smtClean="0"/>
                        <a:t>3.32</a:t>
                      </a:r>
                      <a:endParaRPr lang="en-US" dirty="0"/>
                    </a:p>
                  </a:txBody>
                  <a:tcPr/>
                </a:tc>
                <a:tc>
                  <a:txBody>
                    <a:bodyPr/>
                    <a:lstStyle/>
                    <a:p>
                      <a:r>
                        <a:rPr lang="en-US" dirty="0" smtClean="0"/>
                        <a:t>363217</a:t>
                      </a:r>
                      <a:endParaRPr lang="en-US" dirty="0"/>
                    </a:p>
                  </a:txBody>
                  <a:tcPr/>
                </a:tc>
                <a:tc>
                  <a:txBody>
                    <a:bodyPr/>
                    <a:lstStyle/>
                    <a:p>
                      <a:r>
                        <a:rPr lang="en-US" dirty="0" smtClean="0"/>
                        <a:t>2.88</a:t>
                      </a:r>
                      <a:endParaRPr lang="en-US" dirty="0"/>
                    </a:p>
                  </a:txBody>
                  <a:tcPr/>
                </a:tc>
                <a:tc>
                  <a:txBody>
                    <a:bodyPr/>
                    <a:lstStyle/>
                    <a:p>
                      <a:r>
                        <a:rPr lang="en-US" dirty="0" smtClean="0"/>
                        <a:t>582326</a:t>
                      </a:r>
                      <a:endParaRPr lang="en-US" dirty="0"/>
                    </a:p>
                  </a:txBody>
                  <a:tcPr/>
                </a:tc>
                <a:tc>
                  <a:txBody>
                    <a:bodyPr/>
                    <a:lstStyle/>
                    <a:p>
                      <a:r>
                        <a:rPr lang="en-US" dirty="0" smtClean="0"/>
                        <a:t>2.87</a:t>
                      </a:r>
                      <a:endParaRPr lang="en-US" dirty="0"/>
                    </a:p>
                  </a:txBody>
                  <a:tcPr/>
                </a:tc>
              </a:tr>
              <a:tr h="353420">
                <a:tc>
                  <a:txBody>
                    <a:bodyPr/>
                    <a:lstStyle/>
                    <a:p>
                      <a:r>
                        <a:rPr lang="en-US" dirty="0" smtClean="0"/>
                        <a:t>563817</a:t>
                      </a:r>
                      <a:endParaRPr lang="en-US" dirty="0"/>
                    </a:p>
                  </a:txBody>
                  <a:tcPr/>
                </a:tc>
                <a:tc>
                  <a:txBody>
                    <a:bodyPr/>
                    <a:lstStyle/>
                    <a:p>
                      <a:r>
                        <a:rPr lang="en-US" dirty="0" smtClean="0"/>
                        <a:t>4.86</a:t>
                      </a:r>
                      <a:endParaRPr lang="en-US" dirty="0"/>
                    </a:p>
                  </a:txBody>
                  <a:tcPr/>
                </a:tc>
                <a:tc>
                  <a:txBody>
                    <a:bodyPr/>
                    <a:lstStyle/>
                    <a:p>
                      <a:r>
                        <a:rPr lang="en-US" dirty="0" smtClean="0"/>
                        <a:t>563826</a:t>
                      </a:r>
                      <a:endParaRPr lang="en-US" dirty="0"/>
                    </a:p>
                  </a:txBody>
                  <a:tcPr/>
                </a:tc>
                <a:tc>
                  <a:txBody>
                    <a:bodyPr/>
                    <a:lstStyle/>
                    <a:p>
                      <a:r>
                        <a:rPr lang="en-US" dirty="0" smtClean="0"/>
                        <a:t>4.56</a:t>
                      </a:r>
                      <a:endParaRPr lang="en-US" dirty="0"/>
                    </a:p>
                  </a:txBody>
                  <a:tcPr/>
                </a:tc>
                <a:tc>
                  <a:txBody>
                    <a:bodyPr/>
                    <a:lstStyle/>
                    <a:p>
                      <a:r>
                        <a:rPr lang="en-US" dirty="0" smtClean="0"/>
                        <a:t>363218</a:t>
                      </a:r>
                      <a:endParaRPr lang="en-US" dirty="0"/>
                    </a:p>
                  </a:txBody>
                  <a:tcPr/>
                </a:tc>
                <a:tc>
                  <a:txBody>
                    <a:bodyPr/>
                    <a:lstStyle/>
                    <a:p>
                      <a:r>
                        <a:rPr lang="en-US" dirty="0" smtClean="0"/>
                        <a:t>3.21</a:t>
                      </a:r>
                      <a:endParaRPr lang="en-US" dirty="0"/>
                    </a:p>
                  </a:txBody>
                  <a:tcPr/>
                </a:tc>
                <a:tc>
                  <a:txBody>
                    <a:bodyPr/>
                    <a:lstStyle/>
                    <a:p>
                      <a:r>
                        <a:rPr lang="en-US" dirty="0" smtClean="0"/>
                        <a:t>582327</a:t>
                      </a:r>
                      <a:endParaRPr lang="en-US" dirty="0"/>
                    </a:p>
                  </a:txBody>
                  <a:tcPr/>
                </a:tc>
                <a:tc>
                  <a:txBody>
                    <a:bodyPr/>
                    <a:lstStyle/>
                    <a:p>
                      <a:r>
                        <a:rPr lang="en-US" dirty="0" smtClean="0"/>
                        <a:t>4.00</a:t>
                      </a:r>
                      <a:endParaRPr lang="en-US" dirty="0"/>
                    </a:p>
                  </a:txBody>
                  <a:tcPr/>
                </a:tc>
              </a:tr>
              <a:tr h="353420">
                <a:tc>
                  <a:txBody>
                    <a:bodyPr/>
                    <a:lstStyle/>
                    <a:p>
                      <a:r>
                        <a:rPr lang="en-US" dirty="0" smtClean="0"/>
                        <a:t>563818</a:t>
                      </a:r>
                      <a:endParaRPr lang="en-US" dirty="0"/>
                    </a:p>
                  </a:txBody>
                  <a:tcPr/>
                </a:tc>
                <a:tc>
                  <a:txBody>
                    <a:bodyPr/>
                    <a:lstStyle/>
                    <a:p>
                      <a:r>
                        <a:rPr lang="en-US" dirty="0" smtClean="0"/>
                        <a:t>5.00</a:t>
                      </a:r>
                      <a:endParaRPr lang="en-US" dirty="0"/>
                    </a:p>
                  </a:txBody>
                  <a:tcPr/>
                </a:tc>
                <a:tc>
                  <a:txBody>
                    <a:bodyPr/>
                    <a:lstStyle/>
                    <a:p>
                      <a:r>
                        <a:rPr lang="en-US" dirty="0" smtClean="0"/>
                        <a:t>563827</a:t>
                      </a:r>
                      <a:endParaRPr lang="en-US" dirty="0"/>
                    </a:p>
                  </a:txBody>
                  <a:tcPr/>
                </a:tc>
                <a:tc>
                  <a:txBody>
                    <a:bodyPr/>
                    <a:lstStyle/>
                    <a:p>
                      <a:r>
                        <a:rPr lang="en-US" dirty="0" smtClean="0"/>
                        <a:t>3.18</a:t>
                      </a:r>
                      <a:endParaRPr lang="en-US" dirty="0"/>
                    </a:p>
                  </a:txBody>
                  <a:tcPr/>
                </a:tc>
                <a:tc>
                  <a:txBody>
                    <a:bodyPr/>
                    <a:lstStyle/>
                    <a:p>
                      <a:r>
                        <a:rPr lang="en-US" dirty="0" smtClean="0"/>
                        <a:t>363219</a:t>
                      </a:r>
                      <a:endParaRPr lang="en-US" dirty="0"/>
                    </a:p>
                  </a:txBody>
                  <a:tcPr/>
                </a:tc>
                <a:tc>
                  <a:txBody>
                    <a:bodyPr/>
                    <a:lstStyle/>
                    <a:p>
                      <a:r>
                        <a:rPr lang="en-US" dirty="0" smtClean="0"/>
                        <a:t>2.45</a:t>
                      </a:r>
                      <a:endParaRPr lang="en-US" dirty="0"/>
                    </a:p>
                  </a:txBody>
                  <a:tcPr/>
                </a:tc>
                <a:tc>
                  <a:txBody>
                    <a:bodyPr/>
                    <a:lstStyle/>
                    <a:p>
                      <a:r>
                        <a:rPr lang="en-US" dirty="0" smtClean="0"/>
                        <a:t>582328</a:t>
                      </a:r>
                      <a:endParaRPr lang="en-US" dirty="0"/>
                    </a:p>
                  </a:txBody>
                  <a:tcPr/>
                </a:tc>
                <a:tc>
                  <a:txBody>
                    <a:bodyPr/>
                    <a:lstStyle/>
                    <a:p>
                      <a:r>
                        <a:rPr lang="en-US" dirty="0" smtClean="0"/>
                        <a:t>3.22</a:t>
                      </a:r>
                      <a:endParaRPr lang="en-US" dirty="0"/>
                    </a:p>
                  </a:txBody>
                  <a:tcPr/>
                </a:tc>
              </a:tr>
            </a:tbl>
          </a:graphicData>
        </a:graphic>
      </p:graphicFrame>
      <p:sp>
        <p:nvSpPr>
          <p:cNvPr id="5" name="TextBox 4"/>
          <p:cNvSpPr txBox="1"/>
          <p:nvPr/>
        </p:nvSpPr>
        <p:spPr>
          <a:xfrm>
            <a:off x="1981200" y="1367135"/>
            <a:ext cx="3657600" cy="461665"/>
          </a:xfrm>
          <a:prstGeom prst="rect">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400" b="1" dirty="0" smtClean="0">
                <a:solidFill>
                  <a:srgbClr val="FFFF00"/>
                </a:solidFill>
                <a:latin typeface="NikoshBAN" pitchFamily="2" charset="0"/>
                <a:cs typeface="NikoshBAN" pitchFamily="2" charset="0"/>
              </a:rPr>
              <a:t>মোট পরীক্ষার্থী ৩৬ জন</a:t>
            </a:r>
            <a:endParaRPr lang="en-US" sz="2400" b="1" dirty="0">
              <a:solidFill>
                <a:srgbClr val="FFFF00"/>
              </a:solidFill>
              <a:latin typeface="NikoshBAN" pitchFamily="2" charset="0"/>
              <a:cs typeface="NikoshBAN" pitchFamily="2" charset="0"/>
            </a:endParaRPr>
          </a:p>
        </p:txBody>
      </p:sp>
      <p:sp>
        <p:nvSpPr>
          <p:cNvPr id="7" name="TextBox 6"/>
          <p:cNvSpPr txBox="1"/>
          <p:nvPr/>
        </p:nvSpPr>
        <p:spPr>
          <a:xfrm>
            <a:off x="457200" y="6248400"/>
            <a:ext cx="8077200" cy="523220"/>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solidFill>
                  <a:srgbClr val="FFFF00"/>
                </a:solidFill>
                <a:latin typeface="NikoshBAN" pitchFamily="2" charset="0"/>
                <a:cs typeface="NikoshBAN" pitchFamily="2" charset="0"/>
              </a:rPr>
              <a:t>জিপিএ ৫ পাওয়া শিক্ষার্থীর সংখ্যা  কত?</a:t>
            </a:r>
            <a:endParaRPr lang="en-US" sz="2800" dirty="0">
              <a:solidFill>
                <a:srgbClr val="FFFF00"/>
              </a:solidFill>
              <a:latin typeface="NikoshBAN" pitchFamily="2" charset="0"/>
              <a:cs typeface="NikoshBAN" pitchFamily="2" charset="0"/>
            </a:endParaRPr>
          </a:p>
        </p:txBody>
      </p:sp>
      <p:sp>
        <p:nvSpPr>
          <p:cNvPr id="8" name="TextBox 7"/>
          <p:cNvSpPr txBox="1"/>
          <p:nvPr/>
        </p:nvSpPr>
        <p:spPr>
          <a:xfrm>
            <a:off x="457200" y="6248400"/>
            <a:ext cx="8077200" cy="523220"/>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solidFill>
                  <a:srgbClr val="FFFF00"/>
                </a:solidFill>
                <a:latin typeface="NikoshBAN" pitchFamily="2" charset="0"/>
                <a:cs typeface="NikoshBAN" pitchFamily="2" charset="0"/>
              </a:rPr>
              <a:t>জিপিএ ৪ পাওয়া শিক্ষার্থীর সংখ্যা  কত?</a:t>
            </a:r>
            <a:endParaRPr lang="en-US" sz="2800" dirty="0">
              <a:solidFill>
                <a:srgbClr val="FFFF00"/>
              </a:solidFill>
              <a:latin typeface="NikoshBAN" pitchFamily="2" charset="0"/>
              <a:cs typeface="NikoshBAN" pitchFamily="2" charset="0"/>
            </a:endParaRPr>
          </a:p>
        </p:txBody>
      </p:sp>
      <p:sp>
        <p:nvSpPr>
          <p:cNvPr id="9" name="TextBox 8"/>
          <p:cNvSpPr txBox="1"/>
          <p:nvPr/>
        </p:nvSpPr>
        <p:spPr>
          <a:xfrm>
            <a:off x="457200" y="6248400"/>
            <a:ext cx="8077200" cy="523220"/>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solidFill>
                  <a:srgbClr val="FFFF00"/>
                </a:solidFill>
                <a:latin typeface="NikoshBAN" pitchFamily="2" charset="0"/>
                <a:cs typeface="NikoshBAN" pitchFamily="2" charset="0"/>
              </a:rPr>
              <a:t>জিপিএ ৩ পাওয়া শিক্ষার্থীর সংখ্যা  কত?</a:t>
            </a:r>
            <a:endParaRPr lang="en-US" sz="2800" dirty="0">
              <a:solidFill>
                <a:srgbClr val="FFFF00"/>
              </a:solidFill>
              <a:latin typeface="NikoshBAN" pitchFamily="2" charset="0"/>
              <a:cs typeface="NikoshBAN" pitchFamily="2" charset="0"/>
            </a:endParaRPr>
          </a:p>
        </p:txBody>
      </p:sp>
      <p:sp>
        <p:nvSpPr>
          <p:cNvPr id="10" name="TextBox 9"/>
          <p:cNvSpPr txBox="1"/>
          <p:nvPr/>
        </p:nvSpPr>
        <p:spPr>
          <a:xfrm>
            <a:off x="457200" y="6248400"/>
            <a:ext cx="8077200" cy="523220"/>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solidFill>
                  <a:srgbClr val="FFFF00"/>
                </a:solidFill>
                <a:latin typeface="NikoshBAN" pitchFamily="2" charset="0"/>
                <a:cs typeface="NikoshBAN" pitchFamily="2" charset="0"/>
              </a:rPr>
              <a:t>জিপিএ ২ পাওয়া শিক্ষার্থীর সংখ্যা  কত?</a:t>
            </a:r>
            <a:endParaRPr lang="en-US" sz="2800" dirty="0">
              <a:solidFill>
                <a:srgbClr val="FFFF00"/>
              </a:solidFill>
              <a:latin typeface="NikoshBAN" pitchFamily="2" charset="0"/>
              <a:cs typeface="NikoshBAN" pitchFamily="2" charset="0"/>
            </a:endParaRPr>
          </a:p>
        </p:txBody>
      </p:sp>
      <p:sp>
        <p:nvSpPr>
          <p:cNvPr id="12" name="TextBox 11"/>
          <p:cNvSpPr txBox="1"/>
          <p:nvPr/>
        </p:nvSpPr>
        <p:spPr>
          <a:xfrm>
            <a:off x="533400" y="6248400"/>
            <a:ext cx="8077200" cy="523220"/>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solidFill>
                  <a:srgbClr val="FFFF00"/>
                </a:solidFill>
                <a:latin typeface="NikoshBAN" pitchFamily="2" charset="0"/>
                <a:cs typeface="NikoshBAN" pitchFamily="2" charset="0"/>
              </a:rPr>
              <a:t>পাশ করা শিক্ষার্থীর</a:t>
            </a:r>
            <a:r>
              <a:rPr lang="en-US" sz="2800" dirty="0" err="1" smtClean="0">
                <a:solidFill>
                  <a:srgbClr val="FFFF00"/>
                </a:solidFill>
                <a:latin typeface="NikoshBAN" pitchFamily="2" charset="0"/>
                <a:cs typeface="NikoshBAN" pitchFamily="2" charset="0"/>
              </a:rPr>
              <a:t>কে</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কয়টি</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গ্রেডে</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ভাগ</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করা</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যাবে</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0" nodeType="clickEffect">
                                  <p:stCondLst>
                                    <p:cond delay="0"/>
                                  </p:stCondLst>
                                  <p:childTnLst>
                                    <p:animEffect transition="out" filter="box(in)">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0" nodeType="clickEffect">
                                  <p:stCondLst>
                                    <p:cond delay="0"/>
                                  </p:stCondLst>
                                  <p:childTnLst>
                                    <p:animEffect transition="out" filter="box(i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7200" y="304800"/>
            <a:ext cx="8001000" cy="58477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err="1" smtClean="0">
                <a:latin typeface="NikoshBAN" pitchFamily="2" charset="0"/>
                <a:cs typeface="NikoshBAN" pitchFamily="2" charset="0"/>
              </a:rPr>
              <a:t>বৈশিষ্টের</a:t>
            </a:r>
            <a:r>
              <a:rPr lang="bn-BD" sz="3200" dirty="0" smtClean="0">
                <a:latin typeface="NikoshBAN" pitchFamily="2" charset="0"/>
                <a:cs typeface="NikoshBAN" pitchFamily="2" charset="0"/>
              </a:rPr>
              <a:t> উপর ভিত্তি করে সাবানগুলোকে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a:t>
            </a:r>
            <a:r>
              <a:rPr lang="bn-BD" sz="3200" dirty="0" smtClean="0">
                <a:latin typeface="NikoshBAN" pitchFamily="2" charset="0"/>
                <a:cs typeface="NikoshBAN" pitchFamily="2" charset="0"/>
              </a:rPr>
              <a:t> ভাগ করা  যাবে? </a:t>
            </a:r>
            <a:endParaRPr lang="en-US" sz="3200" dirty="0">
              <a:latin typeface="NikoshBAN" pitchFamily="2" charset="0"/>
              <a:cs typeface="NikoshBAN" pitchFamily="2" charset="0"/>
            </a:endParaRPr>
          </a:p>
        </p:txBody>
      </p:sp>
      <p:graphicFrame>
        <p:nvGraphicFramePr>
          <p:cNvPr id="29" name="Table 28"/>
          <p:cNvGraphicFramePr>
            <a:graphicFrameLocks noGrp="1"/>
          </p:cNvGraphicFramePr>
          <p:nvPr/>
        </p:nvGraphicFramePr>
        <p:xfrm>
          <a:off x="228600" y="3124200"/>
          <a:ext cx="8610600" cy="3200400"/>
        </p:xfrm>
        <a:graphic>
          <a:graphicData uri="http://schemas.openxmlformats.org/drawingml/2006/table">
            <a:tbl>
              <a:tblPr firstRow="1" bandRow="1">
                <a:tableStyleId>{5C22544A-7EE6-4342-B048-85BDC9FD1C3A}</a:tableStyleId>
              </a:tblPr>
              <a:tblGrid>
                <a:gridCol w="2152650"/>
                <a:gridCol w="2152650"/>
                <a:gridCol w="2171700"/>
                <a:gridCol w="2133600"/>
              </a:tblGrid>
              <a:tr h="640080">
                <a:tc>
                  <a:txBody>
                    <a:bodyPr/>
                    <a:lstStyle/>
                    <a:p>
                      <a:pPr algn="ctr"/>
                      <a:r>
                        <a:rPr lang="bn-BD" sz="2800" dirty="0" smtClean="0">
                          <a:latin typeface="NikoshBAN" pitchFamily="2" charset="0"/>
                          <a:cs typeface="NikoshBAN" pitchFamily="2" charset="0"/>
                        </a:rPr>
                        <a:t>টয়লেট সাবান</a:t>
                      </a:r>
                      <a:endParaRPr lang="en-US" sz="2800" dirty="0">
                        <a:latin typeface="NikoshBAN" pitchFamily="2" charset="0"/>
                        <a:cs typeface="NikoshBAN" pitchFamily="2" charset="0"/>
                      </a:endParaRPr>
                    </a:p>
                  </a:txBody>
                  <a:tcPr>
                    <a:solidFill>
                      <a:srgbClr val="00B050"/>
                    </a:solidFill>
                  </a:tcPr>
                </a:tc>
                <a:tc>
                  <a:txBody>
                    <a:bodyPr/>
                    <a:lstStyle/>
                    <a:p>
                      <a:pPr algn="ctr"/>
                      <a:r>
                        <a:rPr lang="bn-BD" dirty="0" smtClean="0"/>
                        <a:t>ডিটারজেন্ট</a:t>
                      </a:r>
                      <a:endParaRPr lang="en-US" dirty="0"/>
                    </a:p>
                  </a:txBody>
                  <a:tcPr>
                    <a:solidFill>
                      <a:srgbClr val="00B050"/>
                    </a:solidFill>
                  </a:tcPr>
                </a:tc>
                <a:tc>
                  <a:txBody>
                    <a:bodyPr/>
                    <a:lstStyle/>
                    <a:p>
                      <a:pPr algn="ctr"/>
                      <a:r>
                        <a:rPr lang="bn-BD" sz="2400" dirty="0" smtClean="0">
                          <a:latin typeface="NikoshBAN" pitchFamily="2" charset="0"/>
                          <a:cs typeface="NikoshBAN" pitchFamily="2" charset="0"/>
                        </a:rPr>
                        <a:t>লন্ড্রি সাবান</a:t>
                      </a:r>
                      <a:endParaRPr lang="en-US" sz="2400" dirty="0">
                        <a:latin typeface="NikoshBAN" pitchFamily="2" charset="0"/>
                        <a:cs typeface="NikoshBAN" pitchFamily="2" charset="0"/>
                      </a:endParaRPr>
                    </a:p>
                  </a:txBody>
                  <a:tcPr>
                    <a:solidFill>
                      <a:srgbClr val="00B050"/>
                    </a:solidFill>
                  </a:tcPr>
                </a:tc>
                <a:tc>
                  <a:txBody>
                    <a:bodyPr/>
                    <a:lstStyle/>
                    <a:p>
                      <a:pPr algn="ctr"/>
                      <a:r>
                        <a:rPr lang="bn-BD" sz="2400" dirty="0" smtClean="0">
                          <a:latin typeface="NikoshBAN" pitchFamily="2" charset="0"/>
                          <a:cs typeface="NikoshBAN" pitchFamily="2" charset="0"/>
                        </a:rPr>
                        <a:t>তরল সাবান</a:t>
                      </a:r>
                      <a:endParaRPr lang="en-US" sz="2400" dirty="0">
                        <a:latin typeface="NikoshBAN" pitchFamily="2" charset="0"/>
                        <a:cs typeface="NikoshBAN" pitchFamily="2" charset="0"/>
                      </a:endParaRPr>
                    </a:p>
                  </a:txBody>
                  <a:tcPr>
                    <a:solidFill>
                      <a:srgbClr val="00B050"/>
                    </a:solidFill>
                  </a:tcPr>
                </a:tc>
              </a:tr>
              <a:tr h="640080">
                <a:tc>
                  <a:txBody>
                    <a:bodyPr/>
                    <a:lstStyle/>
                    <a:p>
                      <a:endParaRPr lang="en-US" dirty="0"/>
                    </a:p>
                  </a:txBody>
                  <a:tcPr>
                    <a:noFill/>
                  </a:tcPr>
                </a:tc>
                <a:tc>
                  <a:txBody>
                    <a:bodyPr/>
                    <a:lstStyle/>
                    <a:p>
                      <a:endParaRPr lang="en-US" dirty="0"/>
                    </a:p>
                  </a:txBody>
                  <a:tcPr>
                    <a:solidFill>
                      <a:schemeClr val="bg1"/>
                    </a:solidFill>
                  </a:tcPr>
                </a:tc>
                <a:tc>
                  <a:txBody>
                    <a:bodyPr/>
                    <a:lstStyle/>
                    <a:p>
                      <a:endParaRPr lang="en-US"/>
                    </a:p>
                  </a:txBody>
                  <a:tcPr/>
                </a:tc>
                <a:tc>
                  <a:txBody>
                    <a:bodyPr/>
                    <a:lstStyle/>
                    <a:p>
                      <a:endParaRPr lang="en-US"/>
                    </a:p>
                  </a:txBody>
                  <a:tcPr/>
                </a:tc>
              </a:tr>
              <a:tr h="6400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400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400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20" name="Picture 19" descr="detol.jpg"/>
          <p:cNvPicPr>
            <a:picLocks noChangeAspect="1"/>
          </p:cNvPicPr>
          <p:nvPr/>
        </p:nvPicPr>
        <p:blipFill>
          <a:blip r:embed="rId3"/>
          <a:stretch>
            <a:fillRect/>
          </a:stretch>
        </p:blipFill>
        <p:spPr>
          <a:xfrm>
            <a:off x="381000" y="914400"/>
            <a:ext cx="990600" cy="1188720"/>
          </a:xfrm>
          <a:prstGeom prst="rect">
            <a:avLst/>
          </a:prstGeom>
        </p:spPr>
      </p:pic>
      <p:pic>
        <p:nvPicPr>
          <p:cNvPr id="23" name="Picture 22" descr="570.jpg"/>
          <p:cNvPicPr>
            <a:picLocks noChangeAspect="1"/>
          </p:cNvPicPr>
          <p:nvPr/>
        </p:nvPicPr>
        <p:blipFill>
          <a:blip r:embed="rId4"/>
          <a:stretch>
            <a:fillRect/>
          </a:stretch>
        </p:blipFill>
        <p:spPr>
          <a:xfrm>
            <a:off x="1524000" y="990600"/>
            <a:ext cx="990600" cy="990600"/>
          </a:xfrm>
          <a:prstGeom prst="rect">
            <a:avLst/>
          </a:prstGeom>
        </p:spPr>
      </p:pic>
      <p:pic>
        <p:nvPicPr>
          <p:cNvPr id="28" name="Picture 27" descr="kjjh.jpg"/>
          <p:cNvPicPr>
            <a:picLocks noChangeAspect="1"/>
          </p:cNvPicPr>
          <p:nvPr/>
        </p:nvPicPr>
        <p:blipFill>
          <a:blip r:embed="rId5" cstate="print"/>
          <a:stretch>
            <a:fillRect/>
          </a:stretch>
        </p:blipFill>
        <p:spPr>
          <a:xfrm>
            <a:off x="2667000" y="1219200"/>
            <a:ext cx="838200" cy="1061720"/>
          </a:xfrm>
          <a:prstGeom prst="rect">
            <a:avLst/>
          </a:prstGeom>
        </p:spPr>
      </p:pic>
      <p:pic>
        <p:nvPicPr>
          <p:cNvPr id="8" name="Picture 7" descr="keya2.jpg"/>
          <p:cNvPicPr>
            <a:picLocks noChangeAspect="1"/>
          </p:cNvPicPr>
          <p:nvPr/>
        </p:nvPicPr>
        <p:blipFill>
          <a:blip r:embed="rId6"/>
          <a:stretch>
            <a:fillRect/>
          </a:stretch>
        </p:blipFill>
        <p:spPr>
          <a:xfrm>
            <a:off x="3657600" y="1066800"/>
            <a:ext cx="1282390" cy="876300"/>
          </a:xfrm>
          <a:prstGeom prst="rect">
            <a:avLst/>
          </a:prstGeom>
        </p:spPr>
      </p:pic>
      <p:pic>
        <p:nvPicPr>
          <p:cNvPr id="12" name="Picture 11" descr="lifebouy.jpg"/>
          <p:cNvPicPr>
            <a:picLocks noChangeAspect="1"/>
          </p:cNvPicPr>
          <p:nvPr/>
        </p:nvPicPr>
        <p:blipFill>
          <a:blip r:embed="rId7"/>
          <a:stretch>
            <a:fillRect/>
          </a:stretch>
        </p:blipFill>
        <p:spPr>
          <a:xfrm>
            <a:off x="4876800" y="1143000"/>
            <a:ext cx="973666" cy="1143000"/>
          </a:xfrm>
          <a:prstGeom prst="rect">
            <a:avLst/>
          </a:prstGeom>
        </p:spPr>
      </p:pic>
      <p:pic>
        <p:nvPicPr>
          <p:cNvPr id="21" name="Picture 20" descr="surf axcel.jpg"/>
          <p:cNvPicPr>
            <a:picLocks noChangeAspect="1"/>
          </p:cNvPicPr>
          <p:nvPr/>
        </p:nvPicPr>
        <p:blipFill>
          <a:blip r:embed="rId8"/>
          <a:stretch>
            <a:fillRect/>
          </a:stretch>
        </p:blipFill>
        <p:spPr>
          <a:xfrm>
            <a:off x="5715000" y="1219200"/>
            <a:ext cx="1143000" cy="1143000"/>
          </a:xfrm>
          <a:prstGeom prst="rect">
            <a:avLst/>
          </a:prstGeom>
        </p:spPr>
      </p:pic>
      <p:pic>
        <p:nvPicPr>
          <p:cNvPr id="14" name="Picture 13" descr="lux.jpg"/>
          <p:cNvPicPr>
            <a:picLocks noChangeAspect="1"/>
          </p:cNvPicPr>
          <p:nvPr/>
        </p:nvPicPr>
        <p:blipFill rotWithShape="1">
          <a:blip r:embed="rId9"/>
          <a:srcRect t="13437" b="20850"/>
          <a:stretch/>
        </p:blipFill>
        <p:spPr>
          <a:xfrm>
            <a:off x="6858000" y="1295400"/>
            <a:ext cx="1143000" cy="751095"/>
          </a:xfrm>
          <a:prstGeom prst="rect">
            <a:avLst/>
          </a:prstGeom>
        </p:spPr>
      </p:pic>
      <p:pic>
        <p:nvPicPr>
          <p:cNvPr id="19" name="Picture 18" descr="saban.jpg"/>
          <p:cNvPicPr>
            <a:picLocks noChangeAspect="1"/>
          </p:cNvPicPr>
          <p:nvPr/>
        </p:nvPicPr>
        <p:blipFill>
          <a:blip r:embed="rId10"/>
          <a:stretch>
            <a:fillRect/>
          </a:stretch>
        </p:blipFill>
        <p:spPr>
          <a:xfrm>
            <a:off x="8077200" y="1371600"/>
            <a:ext cx="912861" cy="903732"/>
          </a:xfrm>
          <a:prstGeom prst="rect">
            <a:avLst/>
          </a:prstGeom>
        </p:spPr>
      </p:pic>
      <p:pic>
        <p:nvPicPr>
          <p:cNvPr id="22" name="Picture 21" descr="w.jpg"/>
          <p:cNvPicPr>
            <a:picLocks noChangeAspect="1"/>
          </p:cNvPicPr>
          <p:nvPr/>
        </p:nvPicPr>
        <p:blipFill>
          <a:blip r:embed="rId11"/>
          <a:stretch>
            <a:fillRect/>
          </a:stretch>
        </p:blipFill>
        <p:spPr>
          <a:xfrm>
            <a:off x="304800" y="2133600"/>
            <a:ext cx="838200" cy="850005"/>
          </a:xfrm>
          <a:prstGeom prst="rect">
            <a:avLst/>
          </a:prstGeom>
        </p:spPr>
      </p:pic>
      <p:pic>
        <p:nvPicPr>
          <p:cNvPr id="4" name="Picture 3" descr="detol handwash.jpg"/>
          <p:cNvPicPr>
            <a:picLocks noChangeAspect="1"/>
          </p:cNvPicPr>
          <p:nvPr/>
        </p:nvPicPr>
        <p:blipFill>
          <a:blip r:embed="rId12"/>
          <a:stretch>
            <a:fillRect/>
          </a:stretch>
        </p:blipFill>
        <p:spPr>
          <a:xfrm>
            <a:off x="1447800" y="1905000"/>
            <a:ext cx="1000125" cy="1000125"/>
          </a:xfrm>
          <a:prstGeom prst="rect">
            <a:avLst/>
          </a:prstGeom>
        </p:spPr>
      </p:pic>
      <p:pic>
        <p:nvPicPr>
          <p:cNvPr id="7" name="Picture 6" descr="keya.jpg"/>
          <p:cNvPicPr>
            <a:picLocks noChangeAspect="1"/>
          </p:cNvPicPr>
          <p:nvPr/>
        </p:nvPicPr>
        <p:blipFill>
          <a:blip r:embed="rId13"/>
          <a:stretch>
            <a:fillRect/>
          </a:stretch>
        </p:blipFill>
        <p:spPr>
          <a:xfrm>
            <a:off x="4876800" y="2133600"/>
            <a:ext cx="1066800" cy="854290"/>
          </a:xfrm>
          <a:prstGeom prst="rect">
            <a:avLst/>
          </a:prstGeom>
        </p:spPr>
      </p:pic>
      <p:pic>
        <p:nvPicPr>
          <p:cNvPr id="10" name="Picture 9" descr="keya4.jpg"/>
          <p:cNvPicPr>
            <a:picLocks noChangeAspect="1"/>
          </p:cNvPicPr>
          <p:nvPr/>
        </p:nvPicPr>
        <p:blipFill>
          <a:blip r:embed="rId14"/>
          <a:stretch>
            <a:fillRect/>
          </a:stretch>
        </p:blipFill>
        <p:spPr>
          <a:xfrm>
            <a:off x="3505200" y="1981200"/>
            <a:ext cx="1257300" cy="838200"/>
          </a:xfrm>
          <a:prstGeom prst="rect">
            <a:avLst/>
          </a:prstGeom>
        </p:spPr>
      </p:pic>
    </p:spTree>
    <p:extLst>
      <p:ext uri="{BB962C8B-B14F-4D97-AF65-F5344CB8AC3E}">
        <p14:creationId xmlns:p14="http://schemas.microsoft.com/office/powerpoint/2010/main" xmlns="" val="17549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nodeType="clickEffect">
                                  <p:stCondLst>
                                    <p:cond delay="0"/>
                                  </p:stCondLst>
                                  <p:childTnLst>
                                    <p:animMotion origin="layout" path="M -3.33333E-6 2.59259E-6 L 0.02084 0.40231 " pathEditMode="relative" rAng="0" ptsTypes="AA">
                                      <p:cBhvr>
                                        <p:cTn id="13" dur="2000" fill="hold"/>
                                        <p:tgtEl>
                                          <p:spTgt spid="20"/>
                                        </p:tgtEl>
                                        <p:attrNameLst>
                                          <p:attrName>ppt_x</p:attrName>
                                          <p:attrName>ppt_y</p:attrName>
                                        </p:attrNameLst>
                                      </p:cBhvr>
                                      <p:rCtr x="10" y="201"/>
                                    </p:animMotion>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33333E-6 3.33333E-6 L 0.37917 0.40555 " pathEditMode="relative" rAng="0" ptsTypes="AA">
                                      <p:cBhvr>
                                        <p:cTn id="17" dur="2000" fill="hold"/>
                                        <p:tgtEl>
                                          <p:spTgt spid="23"/>
                                        </p:tgtEl>
                                        <p:attrNameLst>
                                          <p:attrName>ppt_x</p:attrName>
                                          <p:attrName>ppt_y</p:attrName>
                                        </p:attrNameLst>
                                      </p:cBhvr>
                                      <p:rCtr x="190" y="203"/>
                                    </p:animMotion>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5.55112E-17 -2.59259E-6 L 0.52917 0.52269 " pathEditMode="relative" rAng="0" ptsTypes="AA">
                                      <p:cBhvr>
                                        <p:cTn id="21" dur="2000" fill="hold"/>
                                        <p:tgtEl>
                                          <p:spTgt spid="28"/>
                                        </p:tgtEl>
                                        <p:attrNameLst>
                                          <p:attrName>ppt_x</p:attrName>
                                          <p:attrName>ppt_y</p:attrName>
                                        </p:attrNameLst>
                                      </p:cBhvr>
                                      <p:rCtr x="265" y="261"/>
                                    </p:animMotion>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11111E-6 -4.44444E-6 L 0.11319 0.50278 " pathEditMode="relative" rAng="0" ptsTypes="AA">
                                      <p:cBhvr>
                                        <p:cTn id="25" dur="2000" fill="hold"/>
                                        <p:tgtEl>
                                          <p:spTgt spid="8"/>
                                        </p:tgtEl>
                                        <p:attrNameLst>
                                          <p:attrName>ppt_x</p:attrName>
                                          <p:attrName>ppt_y</p:attrName>
                                        </p:attrNameLst>
                                      </p:cBhvr>
                                      <p:rCtr x="57" y="251"/>
                                    </p:animMotion>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nodeType="clickEffect">
                                  <p:stCondLst>
                                    <p:cond delay="0"/>
                                  </p:stCondLst>
                                  <p:childTnLst>
                                    <p:animMotion origin="layout" path="M 1.66667E-6 0 L 0.27187 0.38333 " pathEditMode="relative" rAng="0" ptsTypes="AA">
                                      <p:cBhvr>
                                        <p:cTn id="29" dur="2000" fill="hold"/>
                                        <p:tgtEl>
                                          <p:spTgt spid="12"/>
                                        </p:tgtEl>
                                        <p:attrNameLst>
                                          <p:attrName>ppt_x</p:attrName>
                                          <p:attrName>ppt_y</p:attrName>
                                        </p:attrNameLst>
                                      </p:cBhvr>
                                      <p:rCtr x="136" y="192"/>
                                    </p:animMotion>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nodeType="clickEffect">
                                  <p:stCondLst>
                                    <p:cond delay="0"/>
                                  </p:stCondLst>
                                  <p:childTnLst>
                                    <p:animMotion origin="layout" path="M 1.11022E-16 -1.11111E-6 L -0.32083 0.50556 " pathEditMode="relative" rAng="0" ptsTypes="AA">
                                      <p:cBhvr>
                                        <p:cTn id="33" dur="2000" fill="hold"/>
                                        <p:tgtEl>
                                          <p:spTgt spid="21"/>
                                        </p:tgtEl>
                                        <p:attrNameLst>
                                          <p:attrName>ppt_x</p:attrName>
                                          <p:attrName>ppt_y</p:attrName>
                                        </p:attrNameLst>
                                      </p:cBhvr>
                                      <p:rCtr x="-160" y="253"/>
                                    </p:animMotion>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0 1.48148E-6 L -0.70417 0.50092 " pathEditMode="relative" rAng="0" ptsTypes="AA">
                                      <p:cBhvr>
                                        <p:cTn id="37" dur="2000" fill="hold"/>
                                        <p:tgtEl>
                                          <p:spTgt spid="14"/>
                                        </p:tgtEl>
                                        <p:attrNameLst>
                                          <p:attrName>ppt_x</p:attrName>
                                          <p:attrName>ppt_y</p:attrName>
                                        </p:attrNameLst>
                                      </p:cBhvr>
                                      <p:rCtr x="-352" y="250"/>
                                    </p:animMotion>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nodeType="clickEffect">
                                  <p:stCondLst>
                                    <p:cond delay="0"/>
                                  </p:stCondLst>
                                  <p:childTnLst>
                                    <p:animMotion origin="layout" path="M 2.77778E-7 -7.40741E-7 L -0.34983 0.60093 " pathEditMode="relative" rAng="0" ptsTypes="AA">
                                      <p:cBhvr>
                                        <p:cTn id="41" dur="2000" fill="hold"/>
                                        <p:tgtEl>
                                          <p:spTgt spid="19"/>
                                        </p:tgtEl>
                                        <p:attrNameLst>
                                          <p:attrName>ppt_x</p:attrName>
                                          <p:attrName>ppt_y</p:attrName>
                                        </p:attrNameLst>
                                      </p:cBhvr>
                                      <p:rCtr x="-175" y="300"/>
                                    </p:animMotion>
                                  </p:childTnLst>
                                </p:cTn>
                              </p:par>
                            </p:childTnLst>
                          </p:cTn>
                        </p:par>
                      </p:childTnLst>
                    </p:cTn>
                  </p:par>
                  <p:par>
                    <p:cTn id="42" fill="hold">
                      <p:stCondLst>
                        <p:cond delay="indefinite"/>
                      </p:stCondLst>
                      <p:childTnLst>
                        <p:par>
                          <p:cTn id="43" fill="hold">
                            <p:stCondLst>
                              <p:cond delay="0"/>
                            </p:stCondLst>
                            <p:childTnLst>
                              <p:par>
                                <p:cTn id="44" presetID="49" presetClass="path" presetSubtype="0" accel="50000" decel="50000" fill="hold" nodeType="clickEffect">
                                  <p:stCondLst>
                                    <p:cond delay="0"/>
                                  </p:stCondLst>
                                  <p:childTnLst>
                                    <p:animMotion origin="layout" path="M 3.33333E-6 3.33333E-6 L 0.2875 0.28264 " pathEditMode="relative" rAng="0" ptsTypes="AA">
                                      <p:cBhvr>
                                        <p:cTn id="45" dur="2000" fill="hold"/>
                                        <p:tgtEl>
                                          <p:spTgt spid="22"/>
                                        </p:tgtEl>
                                        <p:attrNameLst>
                                          <p:attrName>ppt_x</p:attrName>
                                          <p:attrName>ppt_y</p:attrName>
                                        </p:attrNameLst>
                                      </p:cBhvr>
                                      <p:rCtr x="144" y="141"/>
                                    </p:animMotion>
                                  </p:childTnLst>
                                </p:cTn>
                              </p:par>
                            </p:childTnLst>
                          </p:cTn>
                        </p:par>
                      </p:childTnLst>
                    </p:cTn>
                  </p:par>
                  <p:par>
                    <p:cTn id="46" fill="hold">
                      <p:stCondLst>
                        <p:cond delay="indefinite"/>
                      </p:stCondLst>
                      <p:childTnLst>
                        <p:par>
                          <p:cTn id="47" fill="hold">
                            <p:stCondLst>
                              <p:cond delay="0"/>
                            </p:stCondLst>
                            <p:childTnLst>
                              <p:par>
                                <p:cTn id="48" presetID="49" presetClass="path" presetSubtype="0" accel="50000" decel="50000" fill="hold" nodeType="clickEffect">
                                  <p:stCondLst>
                                    <p:cond delay="0"/>
                                  </p:stCondLst>
                                  <p:childTnLst>
                                    <p:animMotion origin="layout" path="M -8.33333E-7 -4.44444E-6 L 0.65365 0.5382 " pathEditMode="relative" rAng="0" ptsTypes="AA">
                                      <p:cBhvr>
                                        <p:cTn id="49" dur="2000" fill="hold"/>
                                        <p:tgtEl>
                                          <p:spTgt spid="4"/>
                                        </p:tgtEl>
                                        <p:attrNameLst>
                                          <p:attrName>ppt_x</p:attrName>
                                          <p:attrName>ppt_y</p:attrName>
                                        </p:attrNameLst>
                                      </p:cBhvr>
                                      <p:rCtr x="327" y="269"/>
                                    </p:animMotion>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nodeType="clickEffect">
                                  <p:stCondLst>
                                    <p:cond delay="0"/>
                                  </p:stCondLst>
                                  <p:childTnLst>
                                    <p:animMotion origin="layout" path="M -3.33333E-6 0 L -0.06875 0.52778 " pathEditMode="relative" rAng="0" ptsTypes="AA">
                                      <p:cBhvr>
                                        <p:cTn id="53" dur="2000" fill="hold"/>
                                        <p:tgtEl>
                                          <p:spTgt spid="10"/>
                                        </p:tgtEl>
                                        <p:attrNameLst>
                                          <p:attrName>ppt_x</p:attrName>
                                          <p:attrName>ppt_y</p:attrName>
                                        </p:attrNameLst>
                                      </p:cBhvr>
                                      <p:rCtr x="-34" y="264"/>
                                    </p:animMotion>
                                  </p:childTnLst>
                                </p:cTn>
                              </p:par>
                            </p:childTnLst>
                          </p:cTn>
                        </p:par>
                      </p:childTnLst>
                    </p:cTn>
                  </p:par>
                  <p:par>
                    <p:cTn id="54" fill="hold">
                      <p:stCondLst>
                        <p:cond delay="indefinite"/>
                      </p:stCondLst>
                      <p:childTnLst>
                        <p:par>
                          <p:cTn id="55" fill="hold">
                            <p:stCondLst>
                              <p:cond delay="0"/>
                            </p:stCondLst>
                            <p:childTnLst>
                              <p:par>
                                <p:cTn id="56" presetID="49" presetClass="path" presetSubtype="0" accel="50000" decel="50000" fill="hold" nodeType="clickEffect">
                                  <p:stCondLst>
                                    <p:cond delay="0"/>
                                  </p:stCondLst>
                                  <p:childTnLst>
                                    <p:animMotion origin="layout" path="M 3.33333E-6 3.7037E-7 L -0.46667 0.52662 " pathEditMode="relative" rAng="0" ptsTypes="AA">
                                      <p:cBhvr>
                                        <p:cTn id="57" dur="2000" fill="hold"/>
                                        <p:tgtEl>
                                          <p:spTgt spid="7"/>
                                        </p:tgtEl>
                                        <p:attrNameLst>
                                          <p:attrName>ppt_x</p:attrName>
                                          <p:attrName>ppt_y</p:attrName>
                                        </p:attrNameLst>
                                      </p:cBhvr>
                                      <p:rCtr x="-233" y="2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6781800" cy="830997"/>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4800" dirty="0" smtClean="0">
                <a:latin typeface="NikoshBAN" pitchFamily="2" charset="0"/>
                <a:cs typeface="NikoshBAN" pitchFamily="2" charset="0"/>
              </a:rPr>
              <a:t>পর্যায় সারণি</a:t>
            </a:r>
            <a:endParaRPr lang="en-US" sz="4800" dirty="0">
              <a:latin typeface="NikoshBAN" pitchFamily="2" charset="0"/>
              <a:cs typeface="NikoshBAN" pitchFamily="2" charset="0"/>
            </a:endParaRPr>
          </a:p>
        </p:txBody>
      </p:sp>
      <p:pic>
        <p:nvPicPr>
          <p:cNvPr id="3" name="Picture 2" descr="periodic.gif"/>
          <p:cNvPicPr>
            <a:picLocks noChangeAspect="1"/>
          </p:cNvPicPr>
          <p:nvPr/>
        </p:nvPicPr>
        <p:blipFill>
          <a:blip r:embed="rId3"/>
          <a:stretch>
            <a:fillRect/>
          </a:stretch>
        </p:blipFill>
        <p:spPr>
          <a:xfrm>
            <a:off x="1714500" y="1719262"/>
            <a:ext cx="5715000" cy="34194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57200"/>
            <a:ext cx="4343400" cy="923330"/>
          </a:xfrm>
          <a:prstGeom prst="rect">
            <a:avLst/>
          </a:prstGeom>
          <a:solidFill>
            <a:srgbClr val="00B050"/>
          </a:solidFill>
          <a:effectLst>
            <a:outerShdw blurRad="152400" dist="317500" dir="5400000" sx="90000" sy="-19000" rotWithShape="0">
              <a:prstClr val="black">
                <a:alpha val="15000"/>
              </a:prstClr>
            </a:outerShdw>
          </a:effectLst>
          <a:scene3d>
            <a:camera prst="perspectiveAbove"/>
            <a:lightRig rig="threePt" dir="t"/>
          </a:scene3d>
        </p:spPr>
        <p:txBody>
          <a:bodyPr wrap="square" rtlCol="0">
            <a:spAutoFit/>
          </a:bodyPr>
          <a:lstStyle/>
          <a:p>
            <a:pPr algn="ctr"/>
            <a:r>
              <a:rPr lang="bn-BD" sz="5400" dirty="0"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sp>
        <p:nvSpPr>
          <p:cNvPr id="3" name="TextBox 2"/>
          <p:cNvSpPr txBox="1"/>
          <p:nvPr/>
        </p:nvSpPr>
        <p:spPr>
          <a:xfrm>
            <a:off x="914400" y="2057400"/>
            <a:ext cx="7239000" cy="2246769"/>
          </a:xfrm>
          <a:prstGeom prst="rect">
            <a:avLst/>
          </a:prstGeom>
          <a:solidFill>
            <a:srgbClr val="00B0F0"/>
          </a:solidFill>
          <a:scene3d>
            <a:camera prst="perspectiveAbove"/>
            <a:lightRig rig="threePt" dir="t"/>
          </a:scene3d>
          <a:sp3d>
            <a:bevelT prst="slope"/>
          </a:sp3d>
        </p:spPr>
        <p:txBody>
          <a:bodyPr wrap="square" rtlCol="0">
            <a:spAutoFit/>
          </a:bodyPr>
          <a:lstStyle/>
          <a:p>
            <a:r>
              <a:rPr lang="bn-BD"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 কি তা বলতে পারবে</a:t>
            </a:r>
          </a:p>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সারণির লক্ষ্য ও উদ্দেশ্য ব্যাখ্যা করতে পারবে</a:t>
            </a:r>
          </a:p>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সারণির সুবিধাসমূহ বলতে পারবে</a:t>
            </a:r>
          </a:p>
          <a:p>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পর্যায় সারণির বৈশিষ্ট্যগুলো বর্ণনা করতে পারবে।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mmm.jpg"/>
          <p:cNvPicPr>
            <a:picLocks noChangeAspect="1"/>
          </p:cNvPicPr>
          <p:nvPr/>
        </p:nvPicPr>
        <p:blipFill>
          <a:blip r:embed="rId2"/>
          <a:stretch>
            <a:fillRect/>
          </a:stretch>
        </p:blipFill>
        <p:spPr>
          <a:xfrm>
            <a:off x="381000" y="1219200"/>
            <a:ext cx="5109912" cy="426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ndex.jpgnnnnn.jpg"/>
          <p:cNvPicPr>
            <a:picLocks noChangeAspect="1"/>
          </p:cNvPicPr>
          <p:nvPr/>
        </p:nvPicPr>
        <p:blipFill>
          <a:blip r:embed="rId3"/>
          <a:stretch>
            <a:fillRect/>
          </a:stretch>
        </p:blipFill>
        <p:spPr>
          <a:xfrm>
            <a:off x="5638800" y="1219200"/>
            <a:ext cx="3209925" cy="4285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905000" y="228600"/>
            <a:ext cx="5486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এগুলোকে কী বলে? </a:t>
            </a:r>
            <a:endParaRPr lang="en-US" sz="3200" dirty="0">
              <a:latin typeface="NikoshBAN" pitchFamily="2" charset="0"/>
              <a:cs typeface="NikoshBAN" pitchFamily="2" charset="0"/>
            </a:endParaRPr>
          </a:p>
        </p:txBody>
      </p:sp>
      <p:sp>
        <p:nvSpPr>
          <p:cNvPr id="5" name="TextBox 4"/>
          <p:cNvSpPr txBox="1"/>
          <p:nvPr/>
        </p:nvSpPr>
        <p:spPr>
          <a:xfrm>
            <a:off x="2895600" y="6019800"/>
            <a:ext cx="38100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কলাম বা খাড়া স্তম্ভ</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200" y="685800"/>
            <a:ext cx="8915400" cy="461665"/>
          </a:xfrm>
          <a:prstGeom prst="rect">
            <a:avLst/>
          </a:prstGeom>
          <a:noFill/>
        </p:spPr>
        <p:txBody>
          <a:bodyPr wrap="square" rtlCol="0">
            <a:spAutoFit/>
          </a:bodyPr>
          <a:lstStyle/>
          <a:p>
            <a:r>
              <a:rPr lang="en-US" sz="2400" dirty="0" smtClean="0"/>
              <a:t>1         2      3      4   5    6     7      8     9    10 11  12  13  14   15 16  17   18</a:t>
            </a:r>
            <a:endParaRPr lang="en-US" sz="2400" dirty="0"/>
          </a:p>
        </p:txBody>
      </p:sp>
      <p:grpSp>
        <p:nvGrpSpPr>
          <p:cNvPr id="2" name="Group 66"/>
          <p:cNvGrpSpPr/>
          <p:nvPr/>
        </p:nvGrpSpPr>
        <p:grpSpPr>
          <a:xfrm>
            <a:off x="228600" y="1295400"/>
            <a:ext cx="8534400" cy="3886200"/>
            <a:chOff x="228600" y="1295400"/>
            <a:chExt cx="8535988" cy="4953000"/>
          </a:xfrm>
        </p:grpSpPr>
        <p:cxnSp>
          <p:nvCxnSpPr>
            <p:cNvPr id="3" name="Straight Connector 2"/>
            <p:cNvCxnSpPr/>
            <p:nvPr/>
          </p:nvCxnSpPr>
          <p:spPr>
            <a:xfrm rot="5400000">
              <a:off x="-1715294" y="3771900"/>
              <a:ext cx="4801394"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143794" y="3733800"/>
              <a:ext cx="4877594" cy="7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469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7494"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24694"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8094" y="37711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91494" y="37711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2486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820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6202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012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5346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156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2966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3634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97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1630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70906" y="3771106"/>
              <a:ext cx="4800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830094" y="38473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 name="Group 67"/>
          <p:cNvGrpSpPr/>
          <p:nvPr/>
        </p:nvGrpSpPr>
        <p:grpSpPr>
          <a:xfrm>
            <a:off x="-76200" y="1371600"/>
            <a:ext cx="8915400" cy="3810000"/>
            <a:chOff x="-76200" y="1371600"/>
            <a:chExt cx="8915400" cy="3810000"/>
          </a:xfrm>
        </p:grpSpPr>
        <p:cxnSp>
          <p:nvCxnSpPr>
            <p:cNvPr id="28" name="Straight Connector 27"/>
            <p:cNvCxnSpPr/>
            <p:nvPr/>
          </p:nvCxnSpPr>
          <p:spPr>
            <a:xfrm>
              <a:off x="228600" y="1371600"/>
              <a:ext cx="8610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600" y="2667000"/>
              <a:ext cx="8610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8600" y="3200400"/>
              <a:ext cx="8534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733800"/>
              <a:ext cx="8534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 y="4191000"/>
              <a:ext cx="8534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0" y="4572000"/>
              <a:ext cx="8534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8600" y="5105400"/>
              <a:ext cx="8610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00" y="2057400"/>
              <a:ext cx="8458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200" y="1447800"/>
              <a:ext cx="228600" cy="523220"/>
            </a:xfrm>
            <a:prstGeom prst="rect">
              <a:avLst/>
            </a:prstGeom>
            <a:noFill/>
          </p:spPr>
          <p:txBody>
            <a:bodyPr wrap="square" rtlCol="0">
              <a:spAutoFit/>
            </a:bodyPr>
            <a:lstStyle/>
            <a:p>
              <a:r>
                <a:rPr lang="en-US" sz="2800" dirty="0" smtClean="0"/>
                <a:t>1</a:t>
              </a:r>
              <a:endParaRPr lang="en-US" sz="2800" dirty="0"/>
            </a:p>
          </p:txBody>
        </p:sp>
        <p:sp>
          <p:nvSpPr>
            <p:cNvPr id="51" name="TextBox 50"/>
            <p:cNvSpPr txBox="1"/>
            <p:nvPr/>
          </p:nvSpPr>
          <p:spPr>
            <a:xfrm>
              <a:off x="-76200" y="2057400"/>
              <a:ext cx="228600" cy="523220"/>
            </a:xfrm>
            <a:prstGeom prst="rect">
              <a:avLst/>
            </a:prstGeom>
            <a:noFill/>
          </p:spPr>
          <p:txBody>
            <a:bodyPr wrap="square" rtlCol="0">
              <a:spAutoFit/>
            </a:bodyPr>
            <a:lstStyle/>
            <a:p>
              <a:r>
                <a:rPr lang="en-US" sz="2800" dirty="0" smtClean="0"/>
                <a:t>2</a:t>
              </a:r>
              <a:endParaRPr lang="en-US" sz="2800" dirty="0"/>
            </a:p>
          </p:txBody>
        </p:sp>
        <p:sp>
          <p:nvSpPr>
            <p:cNvPr id="52" name="TextBox 51"/>
            <p:cNvSpPr txBox="1"/>
            <p:nvPr/>
          </p:nvSpPr>
          <p:spPr>
            <a:xfrm>
              <a:off x="-76200" y="2743200"/>
              <a:ext cx="228600" cy="523220"/>
            </a:xfrm>
            <a:prstGeom prst="rect">
              <a:avLst/>
            </a:prstGeom>
            <a:noFill/>
          </p:spPr>
          <p:txBody>
            <a:bodyPr wrap="square" rtlCol="0">
              <a:spAutoFit/>
            </a:bodyPr>
            <a:lstStyle/>
            <a:p>
              <a:r>
                <a:rPr lang="en-US" sz="2800" dirty="0" smtClean="0"/>
                <a:t>3</a:t>
              </a:r>
              <a:endParaRPr lang="en-US" sz="2800" dirty="0"/>
            </a:p>
          </p:txBody>
        </p:sp>
        <p:sp>
          <p:nvSpPr>
            <p:cNvPr id="53" name="TextBox 52"/>
            <p:cNvSpPr txBox="1"/>
            <p:nvPr/>
          </p:nvSpPr>
          <p:spPr>
            <a:xfrm>
              <a:off x="-76200" y="3276600"/>
              <a:ext cx="228600" cy="523220"/>
            </a:xfrm>
            <a:prstGeom prst="rect">
              <a:avLst/>
            </a:prstGeom>
            <a:noFill/>
          </p:spPr>
          <p:txBody>
            <a:bodyPr wrap="square" rtlCol="0">
              <a:spAutoFit/>
            </a:bodyPr>
            <a:lstStyle/>
            <a:p>
              <a:r>
                <a:rPr lang="en-US" sz="2800" dirty="0" smtClean="0"/>
                <a:t>4</a:t>
              </a:r>
              <a:endParaRPr lang="en-US" sz="2800" dirty="0"/>
            </a:p>
          </p:txBody>
        </p:sp>
        <p:sp>
          <p:nvSpPr>
            <p:cNvPr id="54" name="TextBox 53"/>
            <p:cNvSpPr txBox="1"/>
            <p:nvPr/>
          </p:nvSpPr>
          <p:spPr>
            <a:xfrm>
              <a:off x="-76200" y="3733800"/>
              <a:ext cx="228600" cy="523220"/>
            </a:xfrm>
            <a:prstGeom prst="rect">
              <a:avLst/>
            </a:prstGeom>
            <a:noFill/>
          </p:spPr>
          <p:txBody>
            <a:bodyPr wrap="square" rtlCol="0">
              <a:spAutoFit/>
            </a:bodyPr>
            <a:lstStyle/>
            <a:p>
              <a:r>
                <a:rPr lang="en-US" sz="2800" dirty="0" smtClean="0"/>
                <a:t>5</a:t>
              </a:r>
              <a:endParaRPr lang="en-US" sz="2800" dirty="0"/>
            </a:p>
          </p:txBody>
        </p:sp>
        <p:sp>
          <p:nvSpPr>
            <p:cNvPr id="55" name="TextBox 54"/>
            <p:cNvSpPr txBox="1"/>
            <p:nvPr/>
          </p:nvSpPr>
          <p:spPr>
            <a:xfrm>
              <a:off x="-76200" y="4124980"/>
              <a:ext cx="228600" cy="523220"/>
            </a:xfrm>
            <a:prstGeom prst="rect">
              <a:avLst/>
            </a:prstGeom>
            <a:noFill/>
          </p:spPr>
          <p:txBody>
            <a:bodyPr wrap="square" rtlCol="0">
              <a:spAutoFit/>
            </a:bodyPr>
            <a:lstStyle/>
            <a:p>
              <a:r>
                <a:rPr lang="en-US" sz="2800" dirty="0" smtClean="0"/>
                <a:t>6</a:t>
              </a:r>
              <a:endParaRPr lang="en-US" sz="2800" dirty="0"/>
            </a:p>
          </p:txBody>
        </p:sp>
        <p:sp>
          <p:nvSpPr>
            <p:cNvPr id="56" name="TextBox 55"/>
            <p:cNvSpPr txBox="1"/>
            <p:nvPr/>
          </p:nvSpPr>
          <p:spPr>
            <a:xfrm>
              <a:off x="-76200" y="4572000"/>
              <a:ext cx="228600" cy="523220"/>
            </a:xfrm>
            <a:prstGeom prst="rect">
              <a:avLst/>
            </a:prstGeom>
            <a:noFill/>
          </p:spPr>
          <p:txBody>
            <a:bodyPr wrap="square" rtlCol="0">
              <a:spAutoFit/>
            </a:bodyPr>
            <a:lstStyle/>
            <a:p>
              <a:r>
                <a:rPr lang="en-US" sz="2800" dirty="0" smtClean="0"/>
                <a:t>7</a:t>
              </a:r>
              <a:endParaRPr lang="en-US" sz="2800" dirty="0"/>
            </a:p>
          </p:txBody>
        </p:sp>
      </p:grpSp>
      <p:sp>
        <p:nvSpPr>
          <p:cNvPr id="57" name="TextBox 56"/>
          <p:cNvSpPr txBox="1"/>
          <p:nvPr/>
        </p:nvSpPr>
        <p:spPr>
          <a:xfrm>
            <a:off x="304800" y="6172200"/>
            <a:ext cx="82296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১৮টি উলম্ব কলামকে গ্রুপ বলে।  ৭ টি আনুভূমিক সারিকে পর্যায় বলে।</a:t>
            </a:r>
            <a:endParaRPr lang="en-US" sz="2800" dirty="0">
              <a:latin typeface="NikoshBAN" pitchFamily="2" charset="0"/>
              <a:cs typeface="NikoshBAN" pitchFamily="2" charset="0"/>
            </a:endParaRPr>
          </a:p>
        </p:txBody>
      </p:sp>
      <p:sp>
        <p:nvSpPr>
          <p:cNvPr id="58" name="TextBox 57"/>
          <p:cNvSpPr txBox="1"/>
          <p:nvPr/>
        </p:nvSpPr>
        <p:spPr>
          <a:xfrm rot="5400000">
            <a:off x="1219200" y="3733800"/>
            <a:ext cx="2286000" cy="523220"/>
          </a:xfrm>
          <a:prstGeom prst="rect">
            <a:avLst/>
          </a:prstGeom>
          <a:noFill/>
        </p:spPr>
        <p:txBody>
          <a:bodyPr wrap="square" rtlCol="0">
            <a:spAutoFit/>
          </a:bodyPr>
          <a:lstStyle/>
          <a:p>
            <a:r>
              <a:rPr lang="bn-BD" sz="2800" dirty="0" smtClean="0">
                <a:latin typeface="NikoshBAN" pitchFamily="2" charset="0"/>
                <a:cs typeface="NikoshBAN" pitchFamily="2" charset="0"/>
              </a:rPr>
              <a:t>উলম্ব কলাম / গ্রুপ</a:t>
            </a:r>
            <a:endParaRPr lang="en-US" sz="2800" dirty="0">
              <a:latin typeface="NikoshBAN" pitchFamily="2" charset="0"/>
              <a:cs typeface="NikoshBAN" pitchFamily="2" charset="0"/>
            </a:endParaRPr>
          </a:p>
        </p:txBody>
      </p:sp>
      <p:sp>
        <p:nvSpPr>
          <p:cNvPr id="59" name="TextBox 58"/>
          <p:cNvSpPr txBox="1"/>
          <p:nvPr/>
        </p:nvSpPr>
        <p:spPr>
          <a:xfrm>
            <a:off x="2209800" y="1905000"/>
            <a:ext cx="3048000" cy="584775"/>
          </a:xfrm>
          <a:prstGeom prst="rect">
            <a:avLst/>
          </a:prstGeom>
          <a:noFill/>
        </p:spPr>
        <p:txBody>
          <a:bodyPr wrap="square" rtlCol="0">
            <a:spAutoFit/>
          </a:bodyPr>
          <a:lstStyle/>
          <a:p>
            <a:r>
              <a:rPr lang="bn-BD" sz="3200" dirty="0" smtClean="0">
                <a:latin typeface="NikoshBAN" pitchFamily="2" charset="0"/>
                <a:cs typeface="NikoshBAN" pitchFamily="2" charset="0"/>
              </a:rPr>
              <a:t>আনুভূমিক সারি/ পর্যায়</a:t>
            </a:r>
            <a:endParaRPr lang="en-US" sz="3200" dirty="0">
              <a:latin typeface="NikoshBAN" pitchFamily="2" charset="0"/>
              <a:cs typeface="NikoshBAN" pitchFamily="2" charset="0"/>
            </a:endParaRPr>
          </a:p>
        </p:txBody>
      </p:sp>
      <p:grpSp>
        <p:nvGrpSpPr>
          <p:cNvPr id="6" name="Group 98"/>
          <p:cNvGrpSpPr/>
          <p:nvPr/>
        </p:nvGrpSpPr>
        <p:grpSpPr>
          <a:xfrm>
            <a:off x="2179320" y="5334000"/>
            <a:ext cx="6629400" cy="762794"/>
            <a:chOff x="2179320" y="5334000"/>
            <a:chExt cx="6629400" cy="762794"/>
          </a:xfrm>
        </p:grpSpPr>
        <p:sp>
          <p:nvSpPr>
            <p:cNvPr id="80" name="Rectangle 79"/>
            <p:cNvSpPr/>
            <p:nvPr/>
          </p:nvSpPr>
          <p:spPr>
            <a:xfrm>
              <a:off x="2179320" y="5334000"/>
              <a:ext cx="6629400" cy="762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80" idx="1"/>
              <a:endCxn id="80" idx="3"/>
            </p:cNvCxnSpPr>
            <p:nvPr/>
          </p:nvCxnSpPr>
          <p:spPr>
            <a:xfrm rot="10800000" flipH="1">
              <a:off x="2179320" y="5715000"/>
              <a:ext cx="66294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2255520" y="57150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266406"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799806"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182394"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638006"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6019006"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6552406"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6933405"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314405"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849394"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713514"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3780314" y="5714206"/>
              <a:ext cx="7620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246914" y="5714206"/>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85800" y="6150114"/>
            <a:ext cx="7924800" cy="707886"/>
          </a:xfrm>
          <a:prstGeom prst="rect">
            <a:avLst/>
          </a:prstGeom>
          <a:noFill/>
        </p:spPr>
        <p:txBody>
          <a:bodyPr wrap="square" rtlCol="0">
            <a:spAutoFit/>
          </a:bodyPr>
          <a:lstStyle/>
          <a:p>
            <a:r>
              <a:rPr lang="bn-BD" sz="2000" dirty="0" smtClean="0">
                <a:latin typeface="NikoshBAN" pitchFamily="2" charset="0"/>
                <a:cs typeface="NikoshBAN" pitchFamily="2" charset="0"/>
              </a:rPr>
              <a:t>মূল পর্যায় সারণির নিচে ২ টি আনুভূমিক সারি এবং ১৪ টি খাড়া স্তম্ভবিশিষ্ট একটি ছোট ছক প্রদর্শিত হয়েছে। এটিও মূল পর্যায় সারণির পর্যায়-৬ ও পর্যায়-৭ এর অংশ বিশেষ।</a:t>
            </a:r>
            <a:endParaRPr lang="en-US" sz="2000" dirty="0">
              <a:latin typeface="NikoshBAN" pitchFamily="2" charset="0"/>
              <a:cs typeface="NikoshBAN" pitchFamily="2" charset="0"/>
            </a:endParaRPr>
          </a:p>
        </p:txBody>
      </p:sp>
      <p:sp>
        <p:nvSpPr>
          <p:cNvPr id="60" name="TextBox 59"/>
          <p:cNvSpPr txBox="1"/>
          <p:nvPr/>
        </p:nvSpPr>
        <p:spPr>
          <a:xfrm>
            <a:off x="3048000" y="6096000"/>
            <a:ext cx="2514600" cy="523220"/>
          </a:xfrm>
          <a:prstGeom prst="rect">
            <a:avLst/>
          </a:prstGeom>
          <a:noFill/>
        </p:spPr>
        <p:txBody>
          <a:bodyPr wrap="square" rtlCol="0">
            <a:spAutoFit/>
          </a:bodyPr>
          <a:lstStyle/>
          <a:p>
            <a:r>
              <a:rPr lang="bn-BD" sz="2800" dirty="0" smtClean="0">
                <a:latin typeface="NikoshBAN" pitchFamily="2" charset="0"/>
                <a:cs typeface="NikoshBAN" pitchFamily="2" charset="0"/>
              </a:rPr>
              <a:t>এগুলোকে কি বলে?</a:t>
            </a:r>
            <a:endParaRPr lang="en-US" sz="2800" dirty="0">
              <a:latin typeface="NikoshBAN" pitchFamily="2" charset="0"/>
              <a:cs typeface="NikoshBAN" pitchFamily="2" charset="0"/>
            </a:endParaRPr>
          </a:p>
        </p:txBody>
      </p:sp>
      <p:sp>
        <p:nvSpPr>
          <p:cNvPr id="61" name="TextBox 60"/>
          <p:cNvSpPr txBox="1"/>
          <p:nvPr/>
        </p:nvSpPr>
        <p:spPr>
          <a:xfrm>
            <a:off x="3429000" y="6019800"/>
            <a:ext cx="2286000" cy="523220"/>
          </a:xfrm>
          <a:prstGeom prst="rect">
            <a:avLst/>
          </a:prstGeom>
          <a:noFill/>
        </p:spPr>
        <p:txBody>
          <a:bodyPr wrap="square" rtlCol="0">
            <a:spAutoFit/>
          </a:bodyPr>
          <a:lstStyle/>
          <a:p>
            <a:r>
              <a:rPr lang="bn-BD" sz="2800" dirty="0" smtClean="0">
                <a:latin typeface="NikoshBAN" pitchFamily="2" charset="0"/>
                <a:cs typeface="NikoshBAN" pitchFamily="2" charset="0"/>
              </a:rPr>
              <a:t>কতটি গ্রুপ আছে?</a:t>
            </a:r>
            <a:endParaRPr lang="en-US" sz="2800" dirty="0">
              <a:latin typeface="NikoshBAN" pitchFamily="2" charset="0"/>
              <a:cs typeface="NikoshBAN" pitchFamily="2" charset="0"/>
            </a:endParaRPr>
          </a:p>
        </p:txBody>
      </p:sp>
      <p:sp>
        <p:nvSpPr>
          <p:cNvPr id="62" name="TextBox 61"/>
          <p:cNvSpPr txBox="1"/>
          <p:nvPr/>
        </p:nvSpPr>
        <p:spPr>
          <a:xfrm>
            <a:off x="2133600" y="6096000"/>
            <a:ext cx="4495800" cy="523220"/>
          </a:xfrm>
          <a:prstGeom prst="rect">
            <a:avLst/>
          </a:prstGeom>
          <a:noFill/>
        </p:spPr>
        <p:txBody>
          <a:bodyPr wrap="square" rtlCol="0">
            <a:spAutoFit/>
          </a:bodyPr>
          <a:lstStyle/>
          <a:p>
            <a:r>
              <a:rPr lang="bn-BD" sz="2800" dirty="0" smtClean="0">
                <a:latin typeface="NikoshBAN" pitchFamily="2" charset="0"/>
                <a:cs typeface="NikoshBAN" pitchFamily="2" charset="0"/>
              </a:rPr>
              <a:t>কতটি আনুভূমিক সারি/ পর্যায় আছে? </a:t>
            </a:r>
            <a:endParaRPr lang="en-US" sz="2800" dirty="0">
              <a:latin typeface="NikoshBAN" pitchFamily="2" charset="0"/>
              <a:cs typeface="NikoshBAN" pitchFamily="2" charset="0"/>
            </a:endParaRPr>
          </a:p>
        </p:txBody>
      </p:sp>
      <p:sp>
        <p:nvSpPr>
          <p:cNvPr id="63" name="TextBox 62"/>
          <p:cNvSpPr txBox="1"/>
          <p:nvPr/>
        </p:nvSpPr>
        <p:spPr>
          <a:xfrm>
            <a:off x="3048000" y="6096000"/>
            <a:ext cx="2514600" cy="523220"/>
          </a:xfrm>
          <a:prstGeom prst="rect">
            <a:avLst/>
          </a:prstGeom>
          <a:noFill/>
        </p:spPr>
        <p:txBody>
          <a:bodyPr wrap="square" rtlCol="0">
            <a:spAutoFit/>
          </a:bodyPr>
          <a:lstStyle/>
          <a:p>
            <a:r>
              <a:rPr lang="bn-BD" sz="2800" dirty="0" smtClean="0">
                <a:latin typeface="NikoshBAN" pitchFamily="2" charset="0"/>
                <a:cs typeface="NikoshBAN" pitchFamily="2" charset="0"/>
              </a:rPr>
              <a:t>এগুলোকে কি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1000" fill="hold"/>
                                        <p:tgtEl>
                                          <p:spTgt spid="60"/>
                                        </p:tgtEl>
                                        <p:attrNameLst>
                                          <p:attrName>ppt_x</p:attrName>
                                        </p:attrNameLst>
                                      </p:cBhvr>
                                      <p:tavLst>
                                        <p:tav tm="0">
                                          <p:val>
                                            <p:strVal val="#ppt_x-.2"/>
                                          </p:val>
                                        </p:tav>
                                        <p:tav tm="100000">
                                          <p:val>
                                            <p:strVal val="#ppt_x"/>
                                          </p:val>
                                        </p:tav>
                                      </p:tavLst>
                                    </p:anim>
                                    <p:anim calcmode="lin" valueType="num">
                                      <p:cBhvr>
                                        <p:cTn id="16"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1000" fill="hold"/>
                                        <p:tgtEl>
                                          <p:spTgt spid="58"/>
                                        </p:tgtEl>
                                        <p:attrNameLst>
                                          <p:attrName>ppt_x</p:attrName>
                                        </p:attrNameLst>
                                      </p:cBhvr>
                                      <p:tavLst>
                                        <p:tav tm="0">
                                          <p:val>
                                            <p:strVal val="#ppt_x-.2"/>
                                          </p:val>
                                        </p:tav>
                                        <p:tav tm="100000">
                                          <p:val>
                                            <p:strVal val="#ppt_x"/>
                                          </p:val>
                                        </p:tav>
                                      </p:tavLst>
                                    </p:anim>
                                    <p:anim calcmode="lin" valueType="num">
                                      <p:cBhvr>
                                        <p:cTn id="23"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xit" presetSubtype="0" fill="hold" grpId="1" nodeType="clickEffect">
                                  <p:stCondLst>
                                    <p:cond delay="0"/>
                                  </p:stCondLst>
                                  <p:childTnLst>
                                    <p:animEffect transition="out" filter="fade">
                                      <p:cBhvr>
                                        <p:cTn id="28" dur="1000" accel="50000">
                                          <p:stCondLst>
                                            <p:cond delay="0"/>
                                          </p:stCondLst>
                                        </p:cTn>
                                        <p:tgtEl>
                                          <p:spTgt spid="60"/>
                                        </p:tgtEl>
                                      </p:cBhvr>
                                    </p:animEffect>
                                    <p:anim calcmode="lin" valueType="num">
                                      <p:cBhvr>
                                        <p:cTn id="29" dur="500" accel="50000">
                                          <p:stCondLst>
                                            <p:cond delay="0"/>
                                          </p:stCondLst>
                                        </p:cTn>
                                        <p:tgtEl>
                                          <p:spTgt spid="60"/>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60"/>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60"/>
                                        </p:tgtEl>
                                        <p:attrNameLst>
                                          <p:attrName>ppt_x</p:attrName>
                                        </p:attrNameLst>
                                      </p:cBhvr>
                                      <p:tavLst>
                                        <p:tav tm="0">
                                          <p:val>
                                            <p:strVal val="ppt_x"/>
                                          </p:val>
                                        </p:tav>
                                        <p:tav tm="100000">
                                          <p:val>
                                            <p:strVal val="ppt_x+.4"/>
                                          </p:val>
                                        </p:tav>
                                      </p:tavLst>
                                    </p:anim>
                                    <p:anim calcmode="lin" valueType="num">
                                      <p:cBhvr>
                                        <p:cTn id="32" dur="1000"/>
                                        <p:tgtEl>
                                          <p:spTgt spid="60"/>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60"/>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60"/>
                                        </p:tgtEl>
                                        <p:attrNameLst>
                                          <p:attrName>style.rotation</p:attrName>
                                        </p:attrNameLst>
                                      </p:cBhvr>
                                      <p:tavLst>
                                        <p:tav tm="0">
                                          <p:val>
                                            <p:fltVal val="0"/>
                                          </p:val>
                                        </p:tav>
                                        <p:tav tm="100000">
                                          <p:val>
                                            <p:fltVal val="-90"/>
                                          </p:val>
                                        </p:tav>
                                      </p:tavLst>
                                    </p:anim>
                                    <p:set>
                                      <p:cBhvr>
                                        <p:cTn id="36" dur="1" fill="hold">
                                          <p:stCondLst>
                                            <p:cond delay="999"/>
                                          </p:stCondLst>
                                        </p:cTn>
                                        <p:tgtEl>
                                          <p:spTgt spid="6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1000" fill="hold"/>
                                        <p:tgtEl>
                                          <p:spTgt spid="61"/>
                                        </p:tgtEl>
                                        <p:attrNameLst>
                                          <p:attrName>ppt_x</p:attrName>
                                        </p:attrNameLst>
                                      </p:cBhvr>
                                      <p:tavLst>
                                        <p:tav tm="0">
                                          <p:val>
                                            <p:strVal val="#ppt_x-.2"/>
                                          </p:val>
                                        </p:tav>
                                        <p:tav tm="100000">
                                          <p:val>
                                            <p:strVal val="#ppt_x"/>
                                          </p:val>
                                        </p:tav>
                                      </p:tavLst>
                                    </p:anim>
                                    <p:anim calcmode="lin" valueType="num">
                                      <p:cBhvr>
                                        <p:cTn id="42"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900" decel="100000" fill="hold"/>
                                        <p:tgtEl>
                                          <p:spTgt spid="33"/>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xit" presetSubtype="0" fill="hold" grpId="1" nodeType="clickEffect">
                                  <p:stCondLst>
                                    <p:cond delay="0"/>
                                  </p:stCondLst>
                                  <p:childTnLst>
                                    <p:animEffect transition="out" filter="fade">
                                      <p:cBhvr>
                                        <p:cTn id="55" dur="1000" accel="50000">
                                          <p:stCondLst>
                                            <p:cond delay="0"/>
                                          </p:stCondLst>
                                        </p:cTn>
                                        <p:tgtEl>
                                          <p:spTgt spid="61"/>
                                        </p:tgtEl>
                                      </p:cBhvr>
                                    </p:animEffect>
                                    <p:anim calcmode="lin" valueType="num">
                                      <p:cBhvr>
                                        <p:cTn id="56" dur="500" accel="50000">
                                          <p:stCondLst>
                                            <p:cond delay="0"/>
                                          </p:stCondLst>
                                        </p:cTn>
                                        <p:tgtEl>
                                          <p:spTgt spid="61"/>
                                        </p:tgtEl>
                                        <p:attrNameLst>
                                          <p:attrName>ppt_y</p:attrName>
                                        </p:attrNameLst>
                                      </p:cBhvr>
                                      <p:tavLst>
                                        <p:tav tm="0">
                                          <p:val>
                                            <p:strVal val="ppt_y"/>
                                          </p:val>
                                        </p:tav>
                                        <p:tav tm="100000">
                                          <p:val>
                                            <p:strVal val="ppt_y+.1"/>
                                          </p:val>
                                        </p:tav>
                                      </p:tavLst>
                                    </p:anim>
                                    <p:anim calcmode="lin" valueType="num">
                                      <p:cBhvr>
                                        <p:cTn id="57" dur="500" decel="50000">
                                          <p:stCondLst>
                                            <p:cond delay="500"/>
                                          </p:stCondLst>
                                        </p:cTn>
                                        <p:tgtEl>
                                          <p:spTgt spid="61"/>
                                        </p:tgtEl>
                                        <p:attrNameLst>
                                          <p:attrName>ppt_y</p:attrName>
                                        </p:attrNameLst>
                                      </p:cBhvr>
                                      <p:tavLst>
                                        <p:tav tm="0">
                                          <p:val>
                                            <p:strVal val="ppt_y"/>
                                          </p:val>
                                        </p:tav>
                                        <p:tav tm="100000">
                                          <p:val>
                                            <p:strVal val="ppt_y-.1"/>
                                          </p:val>
                                        </p:tav>
                                      </p:tavLst>
                                    </p:anim>
                                    <p:anim calcmode="lin" valueType="num">
                                      <p:cBhvr>
                                        <p:cTn id="58" dur="500" accel="50000">
                                          <p:stCondLst>
                                            <p:cond delay="500"/>
                                          </p:stCondLst>
                                        </p:cTn>
                                        <p:tgtEl>
                                          <p:spTgt spid="61"/>
                                        </p:tgtEl>
                                        <p:attrNameLst>
                                          <p:attrName>ppt_x</p:attrName>
                                        </p:attrNameLst>
                                      </p:cBhvr>
                                      <p:tavLst>
                                        <p:tav tm="0">
                                          <p:val>
                                            <p:strVal val="ppt_x"/>
                                          </p:val>
                                        </p:tav>
                                        <p:tav tm="100000">
                                          <p:val>
                                            <p:strVal val="ppt_x+.4"/>
                                          </p:val>
                                        </p:tav>
                                      </p:tavLst>
                                    </p:anim>
                                    <p:anim calcmode="lin" valueType="num">
                                      <p:cBhvr>
                                        <p:cTn id="59" dur="1000"/>
                                        <p:tgtEl>
                                          <p:spTgt spid="61"/>
                                        </p:tgtEl>
                                        <p:attrNameLst>
                                          <p:attrName>ppt_h</p:attrName>
                                        </p:attrNameLst>
                                      </p:cBhvr>
                                      <p:tavLst>
                                        <p:tav tm="0">
                                          <p:val>
                                            <p:strVal val="ppt_h"/>
                                          </p:val>
                                        </p:tav>
                                        <p:tav tm="100000">
                                          <p:val>
                                            <p:strVal val="ppt_h"/>
                                          </p:val>
                                        </p:tav>
                                      </p:tavLst>
                                    </p:anim>
                                    <p:anim calcmode="lin" valueType="num">
                                      <p:cBhvr>
                                        <p:cTn id="60" dur="500" accel="50000">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61" dur="500" decel="50000">
                                          <p:stCondLst>
                                            <p:cond delay="500"/>
                                          </p:stCondLst>
                                        </p:cTn>
                                        <p:tgtEl>
                                          <p:spTgt spid="61"/>
                                        </p:tgtEl>
                                        <p:attrNameLst>
                                          <p:attrName>ppt_w</p:attrName>
                                        </p:attrNameLst>
                                      </p:cBhvr>
                                      <p:tavLst>
                                        <p:tav tm="0">
                                          <p:val>
                                            <p:strVal val="ppt_w"/>
                                          </p:val>
                                        </p:tav>
                                        <p:tav tm="100000">
                                          <p:val>
                                            <p:strVal val="ppt_w/.05"/>
                                          </p:val>
                                        </p:tav>
                                      </p:tavLst>
                                    </p:anim>
                                    <p:anim calcmode="lin" valueType="num">
                                      <p:cBhvr>
                                        <p:cTn id="62" dur="500" accel="50000">
                                          <p:stCondLst>
                                            <p:cond delay="500"/>
                                          </p:stCondLst>
                                        </p:cTn>
                                        <p:tgtEl>
                                          <p:spTgt spid="61"/>
                                        </p:tgtEl>
                                        <p:attrNameLst>
                                          <p:attrName>style.rotation</p:attrName>
                                        </p:attrNameLst>
                                      </p:cBhvr>
                                      <p:tavLst>
                                        <p:tav tm="0">
                                          <p:val>
                                            <p:fltVal val="0"/>
                                          </p:val>
                                        </p:tav>
                                        <p:tav tm="100000">
                                          <p:val>
                                            <p:fltVal val="-90"/>
                                          </p:val>
                                        </p:tav>
                                      </p:tavLst>
                                    </p:anim>
                                    <p:set>
                                      <p:cBhvr>
                                        <p:cTn id="63" dur="1" fill="hold">
                                          <p:stCondLst>
                                            <p:cond delay="999"/>
                                          </p:stCondLst>
                                        </p:cTn>
                                        <p:tgtEl>
                                          <p:spTgt spid="6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00" fill="hold"/>
                                        <p:tgtEl>
                                          <p:spTgt spid="4"/>
                                        </p:tgtEl>
                                        <p:attrNameLst>
                                          <p:attrName>ppt_x</p:attrName>
                                        </p:attrNameLst>
                                      </p:cBhvr>
                                      <p:tavLst>
                                        <p:tav tm="0">
                                          <p:val>
                                            <p:strVal val="#ppt_x-.2"/>
                                          </p:val>
                                        </p:tav>
                                        <p:tav tm="100000">
                                          <p:val>
                                            <p:strVal val="#ppt_x"/>
                                          </p:val>
                                        </p:tav>
                                      </p:tavLst>
                                    </p:anim>
                                    <p:anim calcmode="lin" valueType="num">
                                      <p:cBhvr>
                                        <p:cTn id="6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1000" fill="hold"/>
                                        <p:tgtEl>
                                          <p:spTgt spid="63"/>
                                        </p:tgtEl>
                                        <p:attrNameLst>
                                          <p:attrName>ppt_x</p:attrName>
                                        </p:attrNameLst>
                                      </p:cBhvr>
                                      <p:tavLst>
                                        <p:tav tm="0">
                                          <p:val>
                                            <p:strVal val="#ppt_x-.2"/>
                                          </p:val>
                                        </p:tav>
                                        <p:tav tm="100000">
                                          <p:val>
                                            <p:strVal val="#ppt_x"/>
                                          </p:val>
                                        </p:tav>
                                      </p:tavLst>
                                    </p:anim>
                                    <p:anim calcmode="lin" valueType="num">
                                      <p:cBhvr>
                                        <p:cTn id="76"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77" dur="1000"/>
                                        <p:tgtEl>
                                          <p:spTgt spid="63"/>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xit" presetSubtype="0" fill="hold" grpId="1" nodeType="clickEffect">
                                  <p:stCondLst>
                                    <p:cond delay="0"/>
                                  </p:stCondLst>
                                  <p:childTnLst>
                                    <p:animEffect transition="out" filter="fade">
                                      <p:cBhvr>
                                        <p:cTn id="81" dur="1000" accel="50000">
                                          <p:stCondLst>
                                            <p:cond delay="0"/>
                                          </p:stCondLst>
                                        </p:cTn>
                                        <p:tgtEl>
                                          <p:spTgt spid="63"/>
                                        </p:tgtEl>
                                      </p:cBhvr>
                                    </p:animEffect>
                                    <p:anim calcmode="lin" valueType="num">
                                      <p:cBhvr>
                                        <p:cTn id="82" dur="500" accel="50000">
                                          <p:stCondLst>
                                            <p:cond delay="0"/>
                                          </p:stCondLst>
                                        </p:cTn>
                                        <p:tgtEl>
                                          <p:spTgt spid="63"/>
                                        </p:tgtEl>
                                        <p:attrNameLst>
                                          <p:attrName>ppt_y</p:attrName>
                                        </p:attrNameLst>
                                      </p:cBhvr>
                                      <p:tavLst>
                                        <p:tav tm="0">
                                          <p:val>
                                            <p:strVal val="ppt_y"/>
                                          </p:val>
                                        </p:tav>
                                        <p:tav tm="100000">
                                          <p:val>
                                            <p:strVal val="ppt_y+.1"/>
                                          </p:val>
                                        </p:tav>
                                      </p:tavLst>
                                    </p:anim>
                                    <p:anim calcmode="lin" valueType="num">
                                      <p:cBhvr>
                                        <p:cTn id="83" dur="500" decel="50000">
                                          <p:stCondLst>
                                            <p:cond delay="500"/>
                                          </p:stCondLst>
                                        </p:cTn>
                                        <p:tgtEl>
                                          <p:spTgt spid="63"/>
                                        </p:tgtEl>
                                        <p:attrNameLst>
                                          <p:attrName>ppt_y</p:attrName>
                                        </p:attrNameLst>
                                      </p:cBhvr>
                                      <p:tavLst>
                                        <p:tav tm="0">
                                          <p:val>
                                            <p:strVal val="ppt_y"/>
                                          </p:val>
                                        </p:tav>
                                        <p:tav tm="100000">
                                          <p:val>
                                            <p:strVal val="ppt_y-.1"/>
                                          </p:val>
                                        </p:tav>
                                      </p:tavLst>
                                    </p:anim>
                                    <p:anim calcmode="lin" valueType="num">
                                      <p:cBhvr>
                                        <p:cTn id="84" dur="500" accel="50000">
                                          <p:stCondLst>
                                            <p:cond delay="500"/>
                                          </p:stCondLst>
                                        </p:cTn>
                                        <p:tgtEl>
                                          <p:spTgt spid="63"/>
                                        </p:tgtEl>
                                        <p:attrNameLst>
                                          <p:attrName>ppt_x</p:attrName>
                                        </p:attrNameLst>
                                      </p:cBhvr>
                                      <p:tavLst>
                                        <p:tav tm="0">
                                          <p:val>
                                            <p:strVal val="ppt_x"/>
                                          </p:val>
                                        </p:tav>
                                        <p:tav tm="100000">
                                          <p:val>
                                            <p:strVal val="ppt_x+.4"/>
                                          </p:val>
                                        </p:tav>
                                      </p:tavLst>
                                    </p:anim>
                                    <p:anim calcmode="lin" valueType="num">
                                      <p:cBhvr>
                                        <p:cTn id="85" dur="1000"/>
                                        <p:tgtEl>
                                          <p:spTgt spid="63"/>
                                        </p:tgtEl>
                                        <p:attrNameLst>
                                          <p:attrName>ppt_h</p:attrName>
                                        </p:attrNameLst>
                                      </p:cBhvr>
                                      <p:tavLst>
                                        <p:tav tm="0">
                                          <p:val>
                                            <p:strVal val="ppt_h"/>
                                          </p:val>
                                        </p:tav>
                                        <p:tav tm="100000">
                                          <p:val>
                                            <p:strVal val="ppt_h"/>
                                          </p:val>
                                        </p:tav>
                                      </p:tavLst>
                                    </p:anim>
                                    <p:anim calcmode="lin" valueType="num">
                                      <p:cBhvr>
                                        <p:cTn id="86" dur="500" accel="50000">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87" dur="500" decel="50000">
                                          <p:stCondLst>
                                            <p:cond delay="500"/>
                                          </p:stCondLst>
                                        </p:cTn>
                                        <p:tgtEl>
                                          <p:spTgt spid="63"/>
                                        </p:tgtEl>
                                        <p:attrNameLst>
                                          <p:attrName>ppt_w</p:attrName>
                                        </p:attrNameLst>
                                      </p:cBhvr>
                                      <p:tavLst>
                                        <p:tav tm="0">
                                          <p:val>
                                            <p:strVal val="ppt_w"/>
                                          </p:val>
                                        </p:tav>
                                        <p:tav tm="100000">
                                          <p:val>
                                            <p:strVal val="ppt_w/.05"/>
                                          </p:val>
                                        </p:tav>
                                      </p:tavLst>
                                    </p:anim>
                                    <p:anim calcmode="lin" valueType="num">
                                      <p:cBhvr>
                                        <p:cTn id="88" dur="500" accel="50000">
                                          <p:stCondLst>
                                            <p:cond delay="500"/>
                                          </p:stCondLst>
                                        </p:cTn>
                                        <p:tgtEl>
                                          <p:spTgt spid="63"/>
                                        </p:tgtEl>
                                        <p:attrNameLst>
                                          <p:attrName>style.rotation</p:attrName>
                                        </p:attrNameLst>
                                      </p:cBhvr>
                                      <p:tavLst>
                                        <p:tav tm="0">
                                          <p:val>
                                            <p:fltVal val="0"/>
                                          </p:val>
                                        </p:tav>
                                        <p:tav tm="100000">
                                          <p:val>
                                            <p:fltVal val="-90"/>
                                          </p:val>
                                        </p:tav>
                                      </p:tavLst>
                                    </p:anim>
                                    <p:set>
                                      <p:cBhvr>
                                        <p:cTn id="89" dur="1" fill="hold">
                                          <p:stCondLst>
                                            <p:cond delay="999"/>
                                          </p:stCondLst>
                                        </p:cTn>
                                        <p:tgtEl>
                                          <p:spTgt spid="6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p:cTn id="94" dur="1000" fill="hold"/>
                                        <p:tgtEl>
                                          <p:spTgt spid="59"/>
                                        </p:tgtEl>
                                        <p:attrNameLst>
                                          <p:attrName>ppt_x</p:attrName>
                                        </p:attrNameLst>
                                      </p:cBhvr>
                                      <p:tavLst>
                                        <p:tav tm="0">
                                          <p:val>
                                            <p:strVal val="#ppt_x-.2"/>
                                          </p:val>
                                        </p:tav>
                                        <p:tav tm="100000">
                                          <p:val>
                                            <p:strVal val="#ppt_x"/>
                                          </p:val>
                                        </p:tav>
                                      </p:tavLst>
                                    </p:anim>
                                    <p:anim calcmode="lin" valueType="num">
                                      <p:cBhvr>
                                        <p:cTn id="95"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96" dur="1000"/>
                                        <p:tgtEl>
                                          <p:spTgt spid="59"/>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1000" fill="hold"/>
                                        <p:tgtEl>
                                          <p:spTgt spid="62"/>
                                        </p:tgtEl>
                                        <p:attrNameLst>
                                          <p:attrName>ppt_x</p:attrName>
                                        </p:attrNameLst>
                                      </p:cBhvr>
                                      <p:tavLst>
                                        <p:tav tm="0">
                                          <p:val>
                                            <p:strVal val="#ppt_x-.2"/>
                                          </p:val>
                                        </p:tav>
                                        <p:tav tm="100000">
                                          <p:val>
                                            <p:strVal val="#ppt_x"/>
                                          </p:val>
                                        </p:tav>
                                      </p:tavLst>
                                    </p:anim>
                                    <p:anim calcmode="lin" valueType="num">
                                      <p:cBhvr>
                                        <p:cTn id="102"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25" presetClass="exit" presetSubtype="0" fill="hold" grpId="1" nodeType="clickEffect">
                                  <p:stCondLst>
                                    <p:cond delay="0"/>
                                  </p:stCondLst>
                                  <p:childTnLst>
                                    <p:animEffect transition="out" filter="fade">
                                      <p:cBhvr>
                                        <p:cTn id="107" dur="1000" accel="50000">
                                          <p:stCondLst>
                                            <p:cond delay="0"/>
                                          </p:stCondLst>
                                        </p:cTn>
                                        <p:tgtEl>
                                          <p:spTgt spid="62"/>
                                        </p:tgtEl>
                                      </p:cBhvr>
                                    </p:animEffect>
                                    <p:anim calcmode="lin" valueType="num">
                                      <p:cBhvr>
                                        <p:cTn id="108" dur="500" accel="50000">
                                          <p:stCondLst>
                                            <p:cond delay="0"/>
                                          </p:stCondLst>
                                        </p:cTn>
                                        <p:tgtEl>
                                          <p:spTgt spid="62"/>
                                        </p:tgtEl>
                                        <p:attrNameLst>
                                          <p:attrName>ppt_y</p:attrName>
                                        </p:attrNameLst>
                                      </p:cBhvr>
                                      <p:tavLst>
                                        <p:tav tm="0">
                                          <p:val>
                                            <p:strVal val="ppt_y"/>
                                          </p:val>
                                        </p:tav>
                                        <p:tav tm="100000">
                                          <p:val>
                                            <p:strVal val="ppt_y+.1"/>
                                          </p:val>
                                        </p:tav>
                                      </p:tavLst>
                                    </p:anim>
                                    <p:anim calcmode="lin" valueType="num">
                                      <p:cBhvr>
                                        <p:cTn id="109" dur="500" decel="50000">
                                          <p:stCondLst>
                                            <p:cond delay="500"/>
                                          </p:stCondLst>
                                        </p:cTn>
                                        <p:tgtEl>
                                          <p:spTgt spid="62"/>
                                        </p:tgtEl>
                                        <p:attrNameLst>
                                          <p:attrName>ppt_y</p:attrName>
                                        </p:attrNameLst>
                                      </p:cBhvr>
                                      <p:tavLst>
                                        <p:tav tm="0">
                                          <p:val>
                                            <p:strVal val="ppt_y"/>
                                          </p:val>
                                        </p:tav>
                                        <p:tav tm="100000">
                                          <p:val>
                                            <p:strVal val="ppt_y-.1"/>
                                          </p:val>
                                        </p:tav>
                                      </p:tavLst>
                                    </p:anim>
                                    <p:anim calcmode="lin" valueType="num">
                                      <p:cBhvr>
                                        <p:cTn id="110" dur="500" accel="50000">
                                          <p:stCondLst>
                                            <p:cond delay="500"/>
                                          </p:stCondLst>
                                        </p:cTn>
                                        <p:tgtEl>
                                          <p:spTgt spid="62"/>
                                        </p:tgtEl>
                                        <p:attrNameLst>
                                          <p:attrName>ppt_x</p:attrName>
                                        </p:attrNameLst>
                                      </p:cBhvr>
                                      <p:tavLst>
                                        <p:tav tm="0">
                                          <p:val>
                                            <p:strVal val="ppt_x"/>
                                          </p:val>
                                        </p:tav>
                                        <p:tav tm="100000">
                                          <p:val>
                                            <p:strVal val="ppt_x+.4"/>
                                          </p:val>
                                        </p:tav>
                                      </p:tavLst>
                                    </p:anim>
                                    <p:anim calcmode="lin" valueType="num">
                                      <p:cBhvr>
                                        <p:cTn id="111" dur="1000"/>
                                        <p:tgtEl>
                                          <p:spTgt spid="62"/>
                                        </p:tgtEl>
                                        <p:attrNameLst>
                                          <p:attrName>ppt_h</p:attrName>
                                        </p:attrNameLst>
                                      </p:cBhvr>
                                      <p:tavLst>
                                        <p:tav tm="0">
                                          <p:val>
                                            <p:strVal val="ppt_h"/>
                                          </p:val>
                                        </p:tav>
                                        <p:tav tm="100000">
                                          <p:val>
                                            <p:strVal val="ppt_h"/>
                                          </p:val>
                                        </p:tav>
                                      </p:tavLst>
                                    </p:anim>
                                    <p:anim calcmode="lin" valueType="num">
                                      <p:cBhvr>
                                        <p:cTn id="112" dur="500" accel="50000">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113" dur="500" decel="50000">
                                          <p:stCondLst>
                                            <p:cond delay="500"/>
                                          </p:stCondLst>
                                        </p:cTn>
                                        <p:tgtEl>
                                          <p:spTgt spid="62"/>
                                        </p:tgtEl>
                                        <p:attrNameLst>
                                          <p:attrName>ppt_w</p:attrName>
                                        </p:attrNameLst>
                                      </p:cBhvr>
                                      <p:tavLst>
                                        <p:tav tm="0">
                                          <p:val>
                                            <p:strVal val="ppt_w"/>
                                          </p:val>
                                        </p:tav>
                                        <p:tav tm="100000">
                                          <p:val>
                                            <p:strVal val="ppt_w/.05"/>
                                          </p:val>
                                        </p:tav>
                                      </p:tavLst>
                                    </p:anim>
                                    <p:anim calcmode="lin" valueType="num">
                                      <p:cBhvr>
                                        <p:cTn id="114" dur="500" accel="50000">
                                          <p:stCondLst>
                                            <p:cond delay="500"/>
                                          </p:stCondLst>
                                        </p:cTn>
                                        <p:tgtEl>
                                          <p:spTgt spid="62"/>
                                        </p:tgtEl>
                                        <p:attrNameLst>
                                          <p:attrName>style.rotation</p:attrName>
                                        </p:attrNameLst>
                                      </p:cBhvr>
                                      <p:tavLst>
                                        <p:tav tm="0">
                                          <p:val>
                                            <p:fltVal val="0"/>
                                          </p:val>
                                        </p:tav>
                                        <p:tav tm="100000">
                                          <p:val>
                                            <p:fltVal val="-90"/>
                                          </p:val>
                                        </p:tav>
                                      </p:tavLst>
                                    </p:anim>
                                    <p:set>
                                      <p:cBhvr>
                                        <p:cTn id="115" dur="1" fill="hold">
                                          <p:stCondLst>
                                            <p:cond delay="999"/>
                                          </p:stCondLst>
                                        </p:cTn>
                                        <p:tgtEl>
                                          <p:spTgt spid="6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grpId="0" nodeType="clickEffect">
                                  <p:stCondLst>
                                    <p:cond delay="0"/>
                                  </p:stCondLst>
                                  <p:childTnLst>
                                    <p:set>
                                      <p:cBhvr>
                                        <p:cTn id="119" dur="1" fill="hold">
                                          <p:stCondLst>
                                            <p:cond delay="0"/>
                                          </p:stCondLst>
                                        </p:cTn>
                                        <p:tgtEl>
                                          <p:spTgt spid="57"/>
                                        </p:tgtEl>
                                        <p:attrNameLst>
                                          <p:attrName>style.visibility</p:attrName>
                                        </p:attrNameLst>
                                      </p:cBhvr>
                                      <p:to>
                                        <p:strVal val="visible"/>
                                      </p:to>
                                    </p:set>
                                    <p:anim calcmode="lin" valueType="num">
                                      <p:cBhvr>
                                        <p:cTn id="120" dur="1000" fill="hold"/>
                                        <p:tgtEl>
                                          <p:spTgt spid="57"/>
                                        </p:tgtEl>
                                        <p:attrNameLst>
                                          <p:attrName>ppt_x</p:attrName>
                                        </p:attrNameLst>
                                      </p:cBhvr>
                                      <p:tavLst>
                                        <p:tav tm="0">
                                          <p:val>
                                            <p:strVal val="#ppt_x-.2"/>
                                          </p:val>
                                        </p:tav>
                                        <p:tav tm="100000">
                                          <p:val>
                                            <p:strVal val="#ppt_x"/>
                                          </p:val>
                                        </p:tav>
                                      </p:tavLst>
                                    </p:anim>
                                    <p:anim calcmode="lin" valueType="num">
                                      <p:cBhvr>
                                        <p:cTn id="121"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xit" presetSubtype="0" fill="hold" grpId="1" nodeType="clickEffect">
                                  <p:stCondLst>
                                    <p:cond delay="0"/>
                                  </p:stCondLst>
                                  <p:childTnLst>
                                    <p:animEffect transition="out" filter="fade">
                                      <p:cBhvr>
                                        <p:cTn id="126" dur="1000" accel="50000">
                                          <p:stCondLst>
                                            <p:cond delay="0"/>
                                          </p:stCondLst>
                                        </p:cTn>
                                        <p:tgtEl>
                                          <p:spTgt spid="57"/>
                                        </p:tgtEl>
                                      </p:cBhvr>
                                    </p:animEffect>
                                    <p:anim calcmode="lin" valueType="num">
                                      <p:cBhvr>
                                        <p:cTn id="127" dur="500" accel="50000">
                                          <p:stCondLst>
                                            <p:cond delay="0"/>
                                          </p:stCondLst>
                                        </p:cTn>
                                        <p:tgtEl>
                                          <p:spTgt spid="57"/>
                                        </p:tgtEl>
                                        <p:attrNameLst>
                                          <p:attrName>ppt_y</p:attrName>
                                        </p:attrNameLst>
                                      </p:cBhvr>
                                      <p:tavLst>
                                        <p:tav tm="0">
                                          <p:val>
                                            <p:strVal val="ppt_y"/>
                                          </p:val>
                                        </p:tav>
                                        <p:tav tm="100000">
                                          <p:val>
                                            <p:strVal val="ppt_y+.1"/>
                                          </p:val>
                                        </p:tav>
                                      </p:tavLst>
                                    </p:anim>
                                    <p:anim calcmode="lin" valueType="num">
                                      <p:cBhvr>
                                        <p:cTn id="128" dur="500" decel="50000">
                                          <p:stCondLst>
                                            <p:cond delay="500"/>
                                          </p:stCondLst>
                                        </p:cTn>
                                        <p:tgtEl>
                                          <p:spTgt spid="57"/>
                                        </p:tgtEl>
                                        <p:attrNameLst>
                                          <p:attrName>ppt_y</p:attrName>
                                        </p:attrNameLst>
                                      </p:cBhvr>
                                      <p:tavLst>
                                        <p:tav tm="0">
                                          <p:val>
                                            <p:strVal val="ppt_y"/>
                                          </p:val>
                                        </p:tav>
                                        <p:tav tm="100000">
                                          <p:val>
                                            <p:strVal val="ppt_y-.1"/>
                                          </p:val>
                                        </p:tav>
                                      </p:tavLst>
                                    </p:anim>
                                    <p:anim calcmode="lin" valueType="num">
                                      <p:cBhvr>
                                        <p:cTn id="129" dur="500" accel="50000">
                                          <p:stCondLst>
                                            <p:cond delay="500"/>
                                          </p:stCondLst>
                                        </p:cTn>
                                        <p:tgtEl>
                                          <p:spTgt spid="57"/>
                                        </p:tgtEl>
                                        <p:attrNameLst>
                                          <p:attrName>ppt_x</p:attrName>
                                        </p:attrNameLst>
                                      </p:cBhvr>
                                      <p:tavLst>
                                        <p:tav tm="0">
                                          <p:val>
                                            <p:strVal val="ppt_x"/>
                                          </p:val>
                                        </p:tav>
                                        <p:tav tm="100000">
                                          <p:val>
                                            <p:strVal val="ppt_x+.4"/>
                                          </p:val>
                                        </p:tav>
                                      </p:tavLst>
                                    </p:anim>
                                    <p:anim calcmode="lin" valueType="num">
                                      <p:cBhvr>
                                        <p:cTn id="130" dur="1000"/>
                                        <p:tgtEl>
                                          <p:spTgt spid="57"/>
                                        </p:tgtEl>
                                        <p:attrNameLst>
                                          <p:attrName>ppt_h</p:attrName>
                                        </p:attrNameLst>
                                      </p:cBhvr>
                                      <p:tavLst>
                                        <p:tav tm="0">
                                          <p:val>
                                            <p:strVal val="ppt_h"/>
                                          </p:val>
                                        </p:tav>
                                        <p:tav tm="100000">
                                          <p:val>
                                            <p:strVal val="ppt_h"/>
                                          </p:val>
                                        </p:tav>
                                      </p:tavLst>
                                    </p:anim>
                                    <p:anim calcmode="lin" valueType="num">
                                      <p:cBhvr>
                                        <p:cTn id="131" dur="500" accel="50000">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132" dur="500" decel="50000">
                                          <p:stCondLst>
                                            <p:cond delay="500"/>
                                          </p:stCondLst>
                                        </p:cTn>
                                        <p:tgtEl>
                                          <p:spTgt spid="57"/>
                                        </p:tgtEl>
                                        <p:attrNameLst>
                                          <p:attrName>ppt_w</p:attrName>
                                        </p:attrNameLst>
                                      </p:cBhvr>
                                      <p:tavLst>
                                        <p:tav tm="0">
                                          <p:val>
                                            <p:strVal val="ppt_w"/>
                                          </p:val>
                                        </p:tav>
                                        <p:tav tm="100000">
                                          <p:val>
                                            <p:strVal val="ppt_w/.05"/>
                                          </p:val>
                                        </p:tav>
                                      </p:tavLst>
                                    </p:anim>
                                    <p:anim calcmode="lin" valueType="num">
                                      <p:cBhvr>
                                        <p:cTn id="133" dur="500" accel="50000">
                                          <p:stCondLst>
                                            <p:cond delay="500"/>
                                          </p:stCondLst>
                                        </p:cTn>
                                        <p:tgtEl>
                                          <p:spTgt spid="57"/>
                                        </p:tgtEl>
                                        <p:attrNameLst>
                                          <p:attrName>style.rotation</p:attrName>
                                        </p:attrNameLst>
                                      </p:cBhvr>
                                      <p:tavLst>
                                        <p:tav tm="0">
                                          <p:val>
                                            <p:fltVal val="0"/>
                                          </p:val>
                                        </p:tav>
                                        <p:tav tm="100000">
                                          <p:val>
                                            <p:fltVal val="-90"/>
                                          </p:val>
                                        </p:tav>
                                      </p:tavLst>
                                    </p:anim>
                                    <p:set>
                                      <p:cBhvr>
                                        <p:cTn id="134" dur="1" fill="hold">
                                          <p:stCondLst>
                                            <p:cond delay="999"/>
                                          </p:stCondLst>
                                        </p:cTn>
                                        <p:tgtEl>
                                          <p:spTgt spid="5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9" presetClass="entr" presetSubtype="0" fill="hold" nodeType="click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p:cTn id="139" dur="1000" fill="hold"/>
                                        <p:tgtEl>
                                          <p:spTgt spid="6"/>
                                        </p:tgtEl>
                                        <p:attrNameLst>
                                          <p:attrName>ppt_x</p:attrName>
                                        </p:attrNameLst>
                                      </p:cBhvr>
                                      <p:tavLst>
                                        <p:tav tm="0">
                                          <p:val>
                                            <p:strVal val="#ppt_x-.2"/>
                                          </p:val>
                                        </p:tav>
                                        <p:tav tm="100000">
                                          <p:val>
                                            <p:strVal val="#ppt_x"/>
                                          </p:val>
                                        </p:tav>
                                      </p:tavLst>
                                    </p:anim>
                                    <p:anim calcmode="lin" valueType="num">
                                      <p:cBhvr>
                                        <p:cTn id="1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6"/>
                                        </p:tgtEl>
                                      </p:cBhvr>
                                    </p:animEffect>
                                  </p:childTnLst>
                                </p:cTn>
                              </p:par>
                            </p:childTnLst>
                          </p:cTn>
                        </p:par>
                      </p:childTnLst>
                    </p:cTn>
                  </p:par>
                  <p:par>
                    <p:cTn id="142" fill="hold">
                      <p:stCondLst>
                        <p:cond delay="indefinite"/>
                      </p:stCondLst>
                      <p:childTnLst>
                        <p:par>
                          <p:cTn id="143" fill="hold">
                            <p:stCondLst>
                              <p:cond delay="0"/>
                            </p:stCondLst>
                            <p:childTnLst>
                              <p:par>
                                <p:cTn id="144" presetID="29" presetClass="entr" presetSubtype="0" fill="hold" grpId="0" nodeType="clickEffect">
                                  <p:stCondLst>
                                    <p:cond delay="0"/>
                                  </p:stCondLst>
                                  <p:childTnLst>
                                    <p:set>
                                      <p:cBhvr>
                                        <p:cTn id="145" dur="1" fill="hold">
                                          <p:stCondLst>
                                            <p:cond delay="0"/>
                                          </p:stCondLst>
                                        </p:cTn>
                                        <p:tgtEl>
                                          <p:spTgt spid="100"/>
                                        </p:tgtEl>
                                        <p:attrNameLst>
                                          <p:attrName>style.visibility</p:attrName>
                                        </p:attrNameLst>
                                      </p:cBhvr>
                                      <p:to>
                                        <p:strVal val="visible"/>
                                      </p:to>
                                    </p:set>
                                    <p:anim calcmode="lin" valueType="num">
                                      <p:cBhvr>
                                        <p:cTn id="146" dur="1000" fill="hold"/>
                                        <p:tgtEl>
                                          <p:spTgt spid="100"/>
                                        </p:tgtEl>
                                        <p:attrNameLst>
                                          <p:attrName>ppt_x</p:attrName>
                                        </p:attrNameLst>
                                      </p:cBhvr>
                                      <p:tavLst>
                                        <p:tav tm="0">
                                          <p:val>
                                            <p:strVal val="#ppt_x-.2"/>
                                          </p:val>
                                        </p:tav>
                                        <p:tav tm="100000">
                                          <p:val>
                                            <p:strVal val="#ppt_x"/>
                                          </p:val>
                                        </p:tav>
                                      </p:tavLst>
                                    </p:anim>
                                    <p:anim calcmode="lin" valueType="num">
                                      <p:cBhvr>
                                        <p:cTn id="147" dur="1000" fill="hold"/>
                                        <p:tgtEl>
                                          <p:spTgt spid="100"/>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7" grpId="0"/>
      <p:bldP spid="57" grpId="1"/>
      <p:bldP spid="58" grpId="0"/>
      <p:bldP spid="59" grpId="0"/>
      <p:bldP spid="100" grpId="0"/>
      <p:bldP spid="60" grpId="0"/>
      <p:bldP spid="60" grpId="1"/>
      <p:bldP spid="61" grpId="0"/>
      <p:bldP spid="61" grpId="1"/>
      <p:bldP spid="62" grpId="0"/>
      <p:bldP spid="62" grpId="1"/>
      <p:bldP spid="63" grpId="0"/>
      <p:bldP spid="6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950</Words>
  <Application>Microsoft Office PowerPoint</Application>
  <PresentationFormat>On-screen Show (4:3)</PresentationFormat>
  <Paragraphs>210</Paragraphs>
  <Slides>20</Slides>
  <Notes>12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90</cp:revision>
  <dcterms:created xsi:type="dcterms:W3CDTF">2014-10-27T15:30:25Z</dcterms:created>
  <dcterms:modified xsi:type="dcterms:W3CDTF">2016-08-09T14:27:44Z</dcterms:modified>
</cp:coreProperties>
</file>